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7" r:id="rId2"/>
    <p:sldId id="260" r:id="rId3"/>
    <p:sldId id="417" r:id="rId4"/>
    <p:sldId id="418" r:id="rId5"/>
    <p:sldId id="419" r:id="rId6"/>
    <p:sldId id="420" r:id="rId7"/>
    <p:sldId id="421" r:id="rId8"/>
    <p:sldId id="425" r:id="rId9"/>
    <p:sldId id="422" r:id="rId10"/>
    <p:sldId id="423" r:id="rId11"/>
    <p:sldId id="424" r:id="rId12"/>
    <p:sldId id="426" r:id="rId13"/>
    <p:sldId id="427" r:id="rId14"/>
    <p:sldId id="403" r:id="rId15"/>
    <p:sldId id="400" r:id="rId16"/>
    <p:sldId id="401" r:id="rId17"/>
    <p:sldId id="402" r:id="rId18"/>
    <p:sldId id="404" r:id="rId19"/>
    <p:sldId id="325" r:id="rId20"/>
    <p:sldId id="261" r:id="rId21"/>
    <p:sldId id="405" r:id="rId22"/>
    <p:sldId id="263" r:id="rId23"/>
    <p:sldId id="406" r:id="rId24"/>
    <p:sldId id="264" r:id="rId25"/>
    <p:sldId id="266" r:id="rId26"/>
    <p:sldId id="272" r:id="rId27"/>
    <p:sldId id="407" r:id="rId28"/>
    <p:sldId id="408" r:id="rId29"/>
    <p:sldId id="413" r:id="rId30"/>
    <p:sldId id="335" r:id="rId31"/>
    <p:sldId id="392" r:id="rId32"/>
    <p:sldId id="397" r:id="rId33"/>
    <p:sldId id="412" r:id="rId34"/>
    <p:sldId id="409" r:id="rId35"/>
    <p:sldId id="410" r:id="rId36"/>
    <p:sldId id="414" r:id="rId37"/>
    <p:sldId id="416" r:id="rId38"/>
    <p:sldId id="387" r:id="rId3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3238" autoAdjust="0"/>
  </p:normalViewPr>
  <p:slideViewPr>
    <p:cSldViewPr>
      <p:cViewPr>
        <p:scale>
          <a:sx n="70" d="100"/>
          <a:sy n="70" d="100"/>
        </p:scale>
        <p:origin x="11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F158-C86B-4EBF-8CEE-25CDDC2DFE6B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D70AC-8252-49B2-8248-0302C9E448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8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D70AC-8252-49B2-8248-0302C9E448DE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72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D70AC-8252-49B2-8248-0302C9E448DE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689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D70AC-8252-49B2-8248-0302C9E448DE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30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D70AC-8252-49B2-8248-0302C9E448DE}" type="slidenum">
              <a:rPr lang="es-CO" smtClean="0"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63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57AF70-0FA2-4C9D-842D-B26EECBC1FAE}" type="datetimeFigureOut">
              <a:rPr lang="es-CO" smtClean="0"/>
              <a:t>20/09/2017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A15633-2792-4358-856C-915B820E04D6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31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MBRETE CARTA eseHsanRafa"/>
          <p:cNvPicPr/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144016" y="260648"/>
            <a:ext cx="88924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C:\Users\clarita\Downloads\phot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063224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24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4283968" y="692696"/>
            <a:ext cx="466749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FARMACIA ACTUAL</a:t>
            </a:r>
            <a:endParaRPr lang="es-ES" sz="4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Imagen 9" descr="16143133_1603156443034265_8356984391330277333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6804248" cy="48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54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135232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3207015" y="692696"/>
            <a:ext cx="58294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i="1" cap="all" spc="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DOT</a:t>
            </a:r>
            <a:r>
              <a:rPr lang="es-ES" sz="4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ACION DE SABANAS</a:t>
            </a:r>
            <a:endParaRPr lang="es-ES" sz="4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Marcador de contenido 3" descr="SABANAS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2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135232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3207015" y="692696"/>
            <a:ext cx="582948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i="1" cap="all" spc="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DOT</a:t>
            </a:r>
            <a:r>
              <a:rPr lang="es-ES" sz="4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ACION DE SABANAS</a:t>
            </a:r>
            <a:endParaRPr lang="es-ES" sz="4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Marcador de contenido 3" descr="SABANAS 2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683568" y="1691827"/>
            <a:ext cx="8003232" cy="440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704856" y="62792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Marcador de contenido 3" descr="UNIFORME SERVICIO GENERALES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5" b="13285"/>
          <a:stretch>
            <a:fillRect/>
          </a:stretch>
        </p:blipFill>
        <p:spPr>
          <a:xfrm>
            <a:off x="1043608" y="2136759"/>
            <a:ext cx="7848872" cy="431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1 Rectángulo"/>
          <p:cNvSpPr/>
          <p:nvPr/>
        </p:nvSpPr>
        <p:spPr>
          <a:xfrm>
            <a:off x="1691680" y="620688"/>
            <a:ext cx="729834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i="1" cap="all" spc="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DOTAC</a:t>
            </a:r>
            <a:r>
              <a:rPr lang="es-ES" sz="40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ION UNIFORME SERVICIOS</a:t>
            </a:r>
          </a:p>
          <a:p>
            <a:pPr algn="ctr"/>
            <a:r>
              <a:rPr lang="es-ES" sz="40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</a:t>
            </a:r>
            <a:r>
              <a:rPr lang="es-ES" sz="4000" b="1" i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GENERALES</a:t>
            </a:r>
            <a:endParaRPr lang="es-ES" sz="4000" b="1" i="1" cap="all" spc="0" dirty="0" smtClean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4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1259632" y="2564904"/>
            <a:ext cx="65874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PRODUCCION</a:t>
            </a:r>
            <a:endParaRPr lang="es-ES" sz="8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876509" y="116632"/>
            <a:ext cx="4087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PRODUCCION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68145" y="3060249"/>
            <a:ext cx="3168351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1"/>
                </a:solidFill>
              </a:rPr>
              <a:t>ESTUDIO DESCRIPTIVO DEL PROCESO DE </a:t>
            </a:r>
            <a:r>
              <a:rPr lang="es-CO" sz="1600" b="1" dirty="0" smtClean="0">
                <a:solidFill>
                  <a:schemeClr val="accent1"/>
                </a:solidFill>
              </a:rPr>
              <a:t>PRODUCCIÓN VIGENCIA 2016 VS 2015 </a:t>
            </a:r>
            <a:endParaRPr lang="es-CO" sz="1600" b="1" dirty="0">
              <a:solidFill>
                <a:schemeClr val="accent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6523474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i="1" dirty="0"/>
              <a:t> </a:t>
            </a:r>
            <a:r>
              <a:rPr lang="es-CO" sz="1400" b="1" i="1" dirty="0" smtClean="0"/>
              <a:t>Fuente</a:t>
            </a:r>
            <a:r>
              <a:rPr lang="es-CO" sz="1400" b="1" i="1" dirty="0"/>
              <a:t>: Área de Estadística HDSR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323528" y="1406108"/>
          <a:ext cx="5400601" cy="4608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3595">
                  <a:extLst>
                    <a:ext uri="{9D8B030D-6E8A-4147-A177-3AD203B41FA5}">
                      <a16:colId xmlns:a16="http://schemas.microsoft.com/office/drawing/2014/main" val="3231124564"/>
                    </a:ext>
                  </a:extLst>
                </a:gridCol>
                <a:gridCol w="1013651">
                  <a:extLst>
                    <a:ext uri="{9D8B030D-6E8A-4147-A177-3AD203B41FA5}">
                      <a16:colId xmlns:a16="http://schemas.microsoft.com/office/drawing/2014/main" val="3736888021"/>
                    </a:ext>
                  </a:extLst>
                </a:gridCol>
                <a:gridCol w="1113355">
                  <a:extLst>
                    <a:ext uri="{9D8B030D-6E8A-4147-A177-3AD203B41FA5}">
                      <a16:colId xmlns:a16="http://schemas.microsoft.com/office/drawing/2014/main" val="3856557817"/>
                    </a:ext>
                  </a:extLst>
                </a:gridCol>
              </a:tblGrid>
              <a:tr h="2844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Variable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2015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2016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4845982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Total de egresos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4.512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4.682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1657995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Porcentaje Ocupacional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89,95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87,77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902930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Promedio Dias Estancia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2,78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2,62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8000524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Giro Cama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115,69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120,05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3335030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Consultas Electivas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14.841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14.417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5649501"/>
                  </a:ext>
                </a:extLst>
              </a:tr>
              <a:tr h="3982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Consultas de medicina general urgentes realizadas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9.883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13.632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6672483"/>
                  </a:ext>
                </a:extLst>
              </a:tr>
              <a:tr h="3982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Consultas de medicina especializada urgentes realizadas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10.210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11.426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978052"/>
                  </a:ext>
                </a:extLst>
              </a:tr>
              <a:tr h="3982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Total de cirugías realizadas (Sin incluir partos y cesáreas)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1.203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1.280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365728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Numero de partos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1.003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985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4172248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% Partos por cesárea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50,35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50,66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934786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Exámenes de laboratorio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57.184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42.890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883484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Número de imágenes diagnósticas tomadas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11.744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11.341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9970023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Dosis de biológico aplicadas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1.906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707992"/>
                  </a:ext>
                </a:extLst>
              </a:tr>
              <a:tr h="2844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Producción Equivalente UVR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804.893,80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792.347,77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1694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1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876509" y="116632"/>
            <a:ext cx="4087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PRODUCCION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68145" y="3060249"/>
            <a:ext cx="3168351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1"/>
                </a:solidFill>
              </a:rPr>
              <a:t>ESTUDIO DESCRIPTIVO DEL PROCESO DE </a:t>
            </a:r>
            <a:r>
              <a:rPr lang="es-CO" sz="1600" b="1" dirty="0" smtClean="0">
                <a:solidFill>
                  <a:schemeClr val="accent1"/>
                </a:solidFill>
              </a:rPr>
              <a:t>PRODUCCIÓN PRIMER SEMESTRE 2017 VS 2016 </a:t>
            </a:r>
            <a:endParaRPr lang="es-CO" sz="1600" b="1" dirty="0">
              <a:solidFill>
                <a:schemeClr val="accent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20289" r="28945" b="9846"/>
          <a:stretch/>
        </p:blipFill>
        <p:spPr bwMode="auto">
          <a:xfrm>
            <a:off x="107504" y="1268760"/>
            <a:ext cx="5547869" cy="511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9512" y="6523474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i="1" dirty="0"/>
              <a:t> </a:t>
            </a:r>
            <a:r>
              <a:rPr lang="es-CO" sz="1400" b="1" i="1" dirty="0" smtClean="0"/>
              <a:t>Fuente</a:t>
            </a:r>
            <a:r>
              <a:rPr lang="es-CO" sz="1400" b="1" i="1" dirty="0"/>
              <a:t>: Área de Estadística HDSR</a:t>
            </a:r>
          </a:p>
        </p:txBody>
      </p:sp>
    </p:spTree>
    <p:extLst>
      <p:ext uri="{BB962C8B-B14F-4D97-AF65-F5344CB8AC3E}">
        <p14:creationId xmlns:p14="http://schemas.microsoft.com/office/powerpoint/2010/main" val="8882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23928" y="18490"/>
            <a:ext cx="50289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PRODUCCION EN</a:t>
            </a:r>
          </a:p>
          <a:p>
            <a:pPr algn="ctr"/>
            <a:r>
              <a:rPr lang="es-ES" sz="5400" b="1" i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54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</a:t>
            </a:r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UVR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44403" r="28987" b="37127"/>
          <a:stretch/>
        </p:blipFill>
        <p:spPr bwMode="auto">
          <a:xfrm>
            <a:off x="716309" y="2276872"/>
            <a:ext cx="803215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9512" y="6458499"/>
            <a:ext cx="2288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i="1" dirty="0" smtClean="0"/>
              <a:t>Fuente</a:t>
            </a:r>
            <a:r>
              <a:rPr lang="es-CO" sz="1400" i="1" dirty="0" smtClean="0"/>
              <a:t>: </a:t>
            </a:r>
            <a:r>
              <a:rPr lang="es-CO" sz="1400" b="1" i="1" dirty="0" smtClean="0"/>
              <a:t>Área Financiera HSR</a:t>
            </a:r>
            <a:endParaRPr lang="es-CO" sz="1400" b="1" i="1" dirty="0"/>
          </a:p>
        </p:txBody>
      </p:sp>
    </p:spTree>
    <p:extLst>
      <p:ext uri="{BB962C8B-B14F-4D97-AF65-F5344CB8AC3E}">
        <p14:creationId xmlns:p14="http://schemas.microsoft.com/office/powerpoint/2010/main" val="31403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6019915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99392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Rectángulo"/>
          <p:cNvSpPr/>
          <p:nvPr/>
        </p:nvSpPr>
        <p:spPr>
          <a:xfrm>
            <a:off x="1259632" y="2564904"/>
            <a:ext cx="65874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FINANCIERA</a:t>
            </a:r>
            <a:endParaRPr lang="es-ES" sz="96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0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EMBRETE CARTA eseHsanRafa"/>
          <p:cNvPicPr/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123728" cy="16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207240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03848" y="77723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RIESGO FISCAL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2194657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Resolución 1755 de 2017 categoriza:</a:t>
            </a:r>
          </a:p>
          <a:p>
            <a:pPr algn="just"/>
            <a:endParaRPr lang="es-CO" dirty="0"/>
          </a:p>
          <a:p>
            <a:pPr algn="just"/>
            <a:r>
              <a:rPr lang="es-CO" b="1" dirty="0" smtClean="0"/>
              <a:t>SIN RIESGO </a:t>
            </a:r>
            <a:r>
              <a:rPr lang="es-CO" dirty="0" smtClean="0"/>
              <a:t>a la E.S.E Hospital Departamental San Rafael de Fundación  según los estados financieros a corte del 31 de diciembre del 2016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A diciembre 2016, existía equilibrio presupuestal y la cartera apalancaba los pasivos de la institución.</a:t>
            </a:r>
            <a:endParaRPr lang="es-CO" dirty="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r="52937" b="14974"/>
          <a:stretch/>
        </p:blipFill>
        <p:spPr bwMode="auto">
          <a:xfrm>
            <a:off x="4139952" y="1672548"/>
            <a:ext cx="4788025" cy="44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EMBRETE CARTA eseHsanRaf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32038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94808" y="2345966"/>
            <a:ext cx="8208912" cy="1658615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E.S.E. HOSPITAL DEPARTAMENTAL SAN RAFAEL DE FUNDACION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057672"/>
          </a:xfrm>
        </p:spPr>
        <p:txBody>
          <a:bodyPr>
            <a:normAutofit lnSpcReduction="10000"/>
          </a:bodyPr>
          <a:lstStyle/>
          <a:p>
            <a:endParaRPr lang="es-CO" b="1" dirty="0" smtClean="0">
              <a:solidFill>
                <a:schemeClr val="bg1"/>
              </a:solidFill>
            </a:endParaRPr>
          </a:p>
          <a:p>
            <a:r>
              <a:rPr lang="es-CO" b="1" dirty="0" smtClean="0">
                <a:solidFill>
                  <a:schemeClr val="bg1"/>
                </a:solidFill>
              </a:rPr>
              <a:t>DARWIN AVILA SIERRA</a:t>
            </a:r>
          </a:p>
          <a:p>
            <a:r>
              <a:rPr lang="es-CO" sz="1800" b="1" i="1" dirty="0" smtClean="0">
                <a:solidFill>
                  <a:schemeClr val="bg1"/>
                </a:solidFill>
              </a:rPr>
              <a:t>GERENTE</a:t>
            </a:r>
            <a:endParaRPr lang="es-CO" sz="1800" b="1" i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31840" y="1609103"/>
            <a:ext cx="5904656" cy="11915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RENDICION DE CUENTAS</a:t>
            </a:r>
            <a:endParaRPr lang="es-ES" sz="4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s-E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2016</a:t>
            </a:r>
            <a:endParaRPr lang="es-E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27784" y="6340678"/>
            <a:ext cx="426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0070C0"/>
                </a:solidFill>
              </a:rPr>
              <a:t>hospitalsanrafaeldefundacion.gov.co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9" name="8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560840" y="6165304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7" t="22706" r="51204" b="9663"/>
          <a:stretch/>
        </p:blipFill>
        <p:spPr bwMode="auto">
          <a:xfrm rot="16200000">
            <a:off x="4406224" y="3145247"/>
            <a:ext cx="386080" cy="311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42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MBRETE CARTA eseHsanRafa"/>
          <p:cNvPicPr/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1" y="0"/>
            <a:ext cx="154766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207240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848367" y="27782"/>
            <a:ext cx="3168352" cy="1754326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INGRESOS</a:t>
            </a:r>
          </a:p>
          <a:p>
            <a:pPr algn="ctr"/>
            <a:r>
              <a:rPr lang="es-ES" sz="54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2016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6479758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Fuente: Área Presupuesto HSR</a:t>
            </a:r>
            <a:endParaRPr lang="es-CO" sz="11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98361"/>
              </p:ext>
            </p:extLst>
          </p:nvPr>
        </p:nvGraphicFramePr>
        <p:xfrm>
          <a:off x="251520" y="1537712"/>
          <a:ext cx="5054600" cy="2179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140217563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0704741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474625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845588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1" u="none" strike="noStrike" dirty="0">
                          <a:effectLst/>
                        </a:rPr>
                        <a:t>Variable</a:t>
                      </a:r>
                      <a:endParaRPr lang="es-CO" sz="9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1" u="none" strike="noStrike">
                          <a:effectLst/>
                        </a:rPr>
                        <a:t>2015</a:t>
                      </a:r>
                      <a:endParaRPr lang="es-CO" sz="900" b="1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1" u="none" strike="noStrike" dirty="0">
                          <a:effectLst/>
                        </a:rPr>
                        <a:t>2016</a:t>
                      </a:r>
                      <a:endParaRPr lang="es-CO" sz="9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1" u="none" strike="noStrike" dirty="0">
                          <a:effectLst/>
                        </a:rPr>
                        <a:t>Var. %</a:t>
                      </a:r>
                      <a:endParaRPr lang="es-CO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065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Ingreso Total Reconocido Excluye CxC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9.807.538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10.108.509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3,07%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2954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Total Venta de Servicios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9.462.605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9.939.083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5,04%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372036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......Atención a población pobre en lo no cubierto con subsidios a la demanda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585.252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1.145.549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95,74%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2992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......Régimen Subsidiado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8.047.695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7.788.839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-3,22%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0329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......Régimen Contributivo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35.238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  927.532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2532,19%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4444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Otras ventas de servicios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794.419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    77.163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-90,29%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97657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Aportes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292.070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             -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-100,00%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751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Otros Ingresos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52.863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  169.426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220,50%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7463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Cuentas por cobrar Otras vigencias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532.094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1.321.841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148,42%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8895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Ingreso Total Reconocido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 dirty="0">
                          <a:effectLst/>
                        </a:rPr>
                        <a:t>10.339.632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 dirty="0">
                          <a:effectLst/>
                        </a:rPr>
                        <a:t>      11.430.350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10,55%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0231629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16020"/>
              </p:ext>
            </p:extLst>
          </p:nvPr>
        </p:nvGraphicFramePr>
        <p:xfrm>
          <a:off x="3837880" y="4005064"/>
          <a:ext cx="5054600" cy="2179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291280415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8462282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6632423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81836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1" u="none" strike="noStrike" dirty="0" smtClean="0">
                          <a:effectLst/>
                        </a:rPr>
                        <a:t>VARIABLE</a:t>
                      </a:r>
                      <a:endParaRPr lang="es-CO" sz="9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1" u="none" strike="noStrike" dirty="0" smtClean="0">
                          <a:effectLst/>
                        </a:rPr>
                        <a:t>2015</a:t>
                      </a:r>
                      <a:endParaRPr lang="es-CO" sz="9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1" u="none" strike="noStrike" dirty="0" smtClean="0">
                          <a:effectLst/>
                        </a:rPr>
                        <a:t>               2.016 </a:t>
                      </a:r>
                      <a:endParaRPr lang="es-CO" sz="9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1" u="none" strike="noStrike" dirty="0" smtClean="0">
                          <a:effectLst/>
                        </a:rPr>
                        <a:t>VAR. %</a:t>
                      </a:r>
                      <a:endParaRPr lang="es-CO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0741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Ingreso Total Recaudado (Excluye CxC)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7.203.450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5.299.049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-26,44%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053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Total Venta de Servicios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6.858.517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5.129.624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-25,21%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955097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......Atención a población pobre en lo no cubierto con subsidios a la demanda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585.252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  681.975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16,53%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8622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......Régimen Subsidiado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5.792.450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 dirty="0">
                          <a:effectLst/>
                        </a:rPr>
                        <a:t>          4.253.071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-26,58%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8115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......Régimen Contributivo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25.867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 dirty="0">
                          <a:effectLst/>
                        </a:rPr>
                        <a:t>            126.182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387,81%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1328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Otras ventas de servicios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454.949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    68.396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-84,97%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692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Aportes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292.070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 dirty="0">
                          <a:effectLst/>
                        </a:rPr>
                        <a:t>                       -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-100,00%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3771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Otros Ingresos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52.863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  169.426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220,50%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13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Cuentas por cobrar Otras vigencias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532.094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1.321.841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148,42%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6874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Ingreso Total Recaudado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7.735.544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          6.620.891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-14,41%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0184779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539552" y="4293096"/>
            <a:ext cx="2736304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b="1" i="1" dirty="0" smtClean="0">
                <a:solidFill>
                  <a:schemeClr val="accent1"/>
                </a:solidFill>
              </a:rPr>
              <a:t>RECAUDO</a:t>
            </a:r>
            <a:endParaRPr lang="es-CO" sz="3200" b="1" i="1" dirty="0">
              <a:solidFill>
                <a:schemeClr val="accent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560335" y="2050035"/>
            <a:ext cx="318812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b="1" i="1" dirty="0" smtClean="0">
                <a:solidFill>
                  <a:schemeClr val="accent1"/>
                </a:solidFill>
              </a:rPr>
              <a:t>RECONOCIDO</a:t>
            </a:r>
            <a:endParaRPr lang="es-CO" sz="3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MBRETE CARTA eseHsanRafa"/>
          <p:cNvPicPr/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64088" y="349729"/>
            <a:ext cx="3168352" cy="9233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INGRESOS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13175" y="3251476"/>
            <a:ext cx="281085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CO" b="1" i="1" dirty="0">
                <a:solidFill>
                  <a:schemeClr val="accent1">
                    <a:lumMod val="75000"/>
                  </a:schemeClr>
                </a:solidFill>
              </a:rPr>
              <a:t>INGRESOS A JUNIO 2017 </a:t>
            </a:r>
            <a:endParaRPr lang="es-CO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4794805" y="1978007"/>
          <a:ext cx="4139952" cy="29631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CONCEPTO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RECONOCIDO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RECAUDADO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RECAUDO / RECONOCIDO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SUBSIDIADO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4.922.531.392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911.904.145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18,53%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CONTRIBUTIVO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649.358.724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1.515.158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0,23%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PPNA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248.928.876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0,00%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SOAT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48.033.637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1.271.567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2,65%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OTRAS VENTAS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74.500.283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34.126.720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45,81%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VIGENCIAS ANTERIORES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1.404.134.436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1.404.134.436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100,00%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8024" y="5157192"/>
            <a:ext cx="4139953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CO" sz="1400" dirty="0" smtClean="0"/>
              <a:t>Presupuesto:  $ 6.645.931.372</a:t>
            </a:r>
          </a:p>
          <a:p>
            <a:r>
              <a:rPr lang="es-CO" sz="1400" dirty="0" smtClean="0"/>
              <a:t>Presupuesto inicial: </a:t>
            </a:r>
            <a:r>
              <a:rPr lang="es-CO" sz="1400" dirty="0"/>
              <a:t>$ </a:t>
            </a:r>
            <a:r>
              <a:rPr lang="es-CO" sz="1400" dirty="0" smtClean="0"/>
              <a:t>4.641.959.788 pesos.</a:t>
            </a:r>
          </a:p>
          <a:p>
            <a:r>
              <a:rPr lang="es-CO" sz="1400" dirty="0" smtClean="0"/>
              <a:t>Adiciones: $ 2.003.961.584 pesos</a:t>
            </a:r>
            <a:endParaRPr lang="es-CO" sz="1400" dirty="0"/>
          </a:p>
        </p:txBody>
      </p:sp>
      <p:sp>
        <p:nvSpPr>
          <p:cNvPr id="10" name="9 Rectángulo"/>
          <p:cNvSpPr/>
          <p:nvPr/>
        </p:nvSpPr>
        <p:spPr>
          <a:xfrm>
            <a:off x="216024" y="1916832"/>
            <a:ext cx="421196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CO" sz="1600" dirty="0"/>
              <a:t>Los ingresos reconocidos equivalen a $8.992 millones de pesos, supero el 39,43% del presupuesto aprobado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1520" y="6479758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Fuente: Área Presupuesto HSR</a:t>
            </a:r>
            <a:endParaRPr lang="es-CO" sz="11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44" y="3620808"/>
            <a:ext cx="4490496" cy="2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20566" y="116632"/>
            <a:ext cx="27719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GASTOS</a:t>
            </a:r>
            <a:endParaRPr lang="es-ES" sz="60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6433591"/>
            <a:ext cx="2097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i="1" dirty="0"/>
              <a:t>Fuente: Área Presupuesto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68271"/>
              </p:ext>
            </p:extLst>
          </p:nvPr>
        </p:nvGraphicFramePr>
        <p:xfrm>
          <a:off x="971601" y="2204864"/>
          <a:ext cx="7200799" cy="3024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215">
                  <a:extLst>
                    <a:ext uri="{9D8B030D-6E8A-4147-A177-3AD203B41FA5}">
                      <a16:colId xmlns:a16="http://schemas.microsoft.com/office/drawing/2014/main" val="3322101696"/>
                    </a:ext>
                  </a:extLst>
                </a:gridCol>
                <a:gridCol w="1103641">
                  <a:extLst>
                    <a:ext uri="{9D8B030D-6E8A-4147-A177-3AD203B41FA5}">
                      <a16:colId xmlns:a16="http://schemas.microsoft.com/office/drawing/2014/main" val="3940056923"/>
                    </a:ext>
                  </a:extLst>
                </a:gridCol>
                <a:gridCol w="1447396">
                  <a:extLst>
                    <a:ext uri="{9D8B030D-6E8A-4147-A177-3AD203B41FA5}">
                      <a16:colId xmlns:a16="http://schemas.microsoft.com/office/drawing/2014/main" val="2249608734"/>
                    </a:ext>
                  </a:extLst>
                </a:gridCol>
                <a:gridCol w="1085547">
                  <a:extLst>
                    <a:ext uri="{9D8B030D-6E8A-4147-A177-3AD203B41FA5}">
                      <a16:colId xmlns:a16="http://schemas.microsoft.com/office/drawing/2014/main" val="3228150755"/>
                    </a:ext>
                  </a:extLst>
                </a:gridCol>
              </a:tblGrid>
              <a:tr h="2438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Variable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2015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2.016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Var. %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69884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Gastos Total Comprometido Excluye </a:t>
                      </a:r>
                      <a:r>
                        <a:rPr lang="es-CO" sz="1400" u="none" strike="noStrike" dirty="0" err="1">
                          <a:effectLst/>
                        </a:rPr>
                        <a:t>CxP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8.481.522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          8.737.130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>
                          <a:effectLst/>
                        </a:rPr>
                        <a:t>3,01%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33115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Gasto de Funcionamiento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7.048.370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          7.260.377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>
                          <a:effectLst/>
                        </a:rPr>
                        <a:t>3,01%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449102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Gastos de Personal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5.458.315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          5.231.661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>
                          <a:effectLst/>
                        </a:rPr>
                        <a:t>-4,15%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11853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   Gasto de Personal de Planta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793.672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            818.530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>
                          <a:effectLst/>
                        </a:rPr>
                        <a:t>3,13%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756379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   Servicios Personales Indirectos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4.664.643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          4.413.132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>
                          <a:effectLst/>
                        </a:rPr>
                        <a:t>-5,39%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31656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Gasto de Sueldos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387.139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            401.951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>
                          <a:effectLst/>
                        </a:rPr>
                        <a:t>3,83%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468171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Gastos Generales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1.550.055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          1.257.708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>
                          <a:effectLst/>
                        </a:rPr>
                        <a:t>-18,86%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1345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Gastos de Operación y Prestación de Servicios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1.433.152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 dirty="0">
                          <a:effectLst/>
                        </a:rPr>
                        <a:t>          1.476.753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>
                          <a:effectLst/>
                        </a:rPr>
                        <a:t>3,04%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963389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Otros Gastos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40.000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            771.008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</a:rPr>
                        <a:t>1827,52%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573812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Cuentas por Pagar Vigencias Anteriores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1.359.617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          1.080.609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</a:rPr>
                        <a:t>-20,52%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221079"/>
                  </a:ext>
                </a:extLst>
              </a:tr>
              <a:tr h="2438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</a:rPr>
                        <a:t>Gastos Totales con Cuentas por Pagar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9.841.139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u="none" strike="noStrike">
                          <a:effectLst/>
                        </a:rPr>
                        <a:t>          9.817.739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u="none" strike="noStrike" dirty="0">
                          <a:effectLst/>
                        </a:rPr>
                        <a:t>-0,24%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429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7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20566" y="116632"/>
            <a:ext cx="27719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GASTOS</a:t>
            </a:r>
            <a:endParaRPr lang="es-ES" sz="60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Imagen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6727"/>
            <a:ext cx="3617168" cy="23737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Rectángulo"/>
          <p:cNvSpPr/>
          <p:nvPr/>
        </p:nvSpPr>
        <p:spPr>
          <a:xfrm>
            <a:off x="538026" y="1824473"/>
            <a:ext cx="2334293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CO" b="1" i="1" dirty="0">
                <a:solidFill>
                  <a:schemeClr val="accent2"/>
                </a:solidFill>
              </a:rPr>
              <a:t>GASTOS A JUNIO 2017</a:t>
            </a:r>
            <a:endParaRPr lang="es-CO" i="1" dirty="0">
              <a:solidFill>
                <a:schemeClr val="accent2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45555" y="1700808"/>
            <a:ext cx="45720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es-CO" sz="1600" b="1" dirty="0">
                <a:solidFill>
                  <a:schemeClr val="accent2"/>
                </a:solidFill>
              </a:rPr>
              <a:t>GASTOS COMPROMETIDOS Y PAGADOS A JUNIO 2017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512" y="6433591"/>
            <a:ext cx="2097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i="1" dirty="0"/>
              <a:t>Fuente: Área Presupuesto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912875" y="5190291"/>
            <a:ext cx="525141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Los compromisos adquiridos hasta el mes de junio de 2017 </a:t>
            </a:r>
            <a:r>
              <a:rPr lang="es-CO" sz="1600" dirty="0" smtClean="0"/>
              <a:t>son $4.930 </a:t>
            </a:r>
            <a:r>
              <a:rPr lang="es-CO" sz="1600" dirty="0"/>
              <a:t>millones de pesos, </a:t>
            </a:r>
            <a:r>
              <a:rPr lang="es-CO" sz="1600" dirty="0" smtClean="0"/>
              <a:t>logrando cancelar $3.334 millones, que equivalen al </a:t>
            </a:r>
            <a:r>
              <a:rPr lang="es-CO" sz="1600" b="1" dirty="0" smtClean="0"/>
              <a:t>68%.</a:t>
            </a:r>
            <a:endParaRPr lang="es-CO" sz="16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-269" t="2992" b="1370"/>
          <a:stretch/>
        </p:blipFill>
        <p:spPr>
          <a:xfrm>
            <a:off x="4140582" y="2550276"/>
            <a:ext cx="4747179" cy="2318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38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68344" y="6237312"/>
            <a:ext cx="1378768" cy="647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6" y="2996952"/>
            <a:ext cx="4315782" cy="265544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066364" y="181089"/>
            <a:ext cx="27719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GASTOS</a:t>
            </a:r>
            <a:endParaRPr lang="es-ES" sz="60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8187" y="2315129"/>
            <a:ext cx="415585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chemeClr val="accent2"/>
                </a:solidFill>
              </a:rPr>
              <a:t>COMPARATIVO GASTOS PRIMER SEMESTRE </a:t>
            </a:r>
            <a:endParaRPr lang="es-CO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es-CO" sz="1600" b="1" dirty="0" smtClean="0">
                <a:solidFill>
                  <a:schemeClr val="accent2"/>
                </a:solidFill>
              </a:rPr>
              <a:t>2017-2016</a:t>
            </a:r>
            <a:endParaRPr lang="es-CO" sz="1600" dirty="0">
              <a:solidFill>
                <a:schemeClr val="accent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6453336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i="1" dirty="0"/>
              <a:t>Fuente: Plataforma SIHO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503585" y="1503199"/>
            <a:ext cx="45720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es-CO" sz="1400" b="1" dirty="0">
                <a:solidFill>
                  <a:schemeClr val="accent2"/>
                </a:solidFill>
              </a:rPr>
              <a:t>PORCENTAJE DE PAGO SOBRE EL COMPROMISO PRIMER TRIMESTRE 2017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5202" y="2048646"/>
            <a:ext cx="3871878" cy="19829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5202" y="4053785"/>
            <a:ext cx="3859663" cy="21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63832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43540" y="116632"/>
            <a:ext cx="7600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Evolución del gasto </a:t>
            </a:r>
          </a:p>
          <a:p>
            <a:pPr algn="ctr"/>
            <a:r>
              <a:rPr lang="es-ES" sz="40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por uvr.</a:t>
            </a:r>
            <a:endParaRPr lang="es-ES" sz="40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63020"/>
              </p:ext>
            </p:extLst>
          </p:nvPr>
        </p:nvGraphicFramePr>
        <p:xfrm>
          <a:off x="1187624" y="2420888"/>
          <a:ext cx="7344817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r>
                        <a:rPr lang="es-CO" sz="1800" dirty="0" smtClean="0">
                          <a:effectLst/>
                        </a:rPr>
                        <a:t>CONCEPTO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2017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2016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GASTO DE FUNCIONAMIENTO</a:t>
                      </a:r>
                      <a:endParaRPr lang="es-CO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3.349.484.105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3.271.200.802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GASTO OPERACIÓN COMECIAL</a:t>
                      </a:r>
                      <a:endParaRPr lang="es-CO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565.807.003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743.122.897</a:t>
                      </a:r>
                      <a:endParaRPr lang="es-CO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i="1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32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3.915.291.108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4.014.323.699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UVR</a:t>
                      </a:r>
                      <a:endParaRPr lang="es-CO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              506.245,3 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              348.678,2 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SUBTOTAL</a:t>
                      </a:r>
                      <a:endParaRPr lang="es-CO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                  7.734,0 </a:t>
                      </a:r>
                      <a:endParaRPr lang="es-CO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                11.513,0 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i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32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                                                       0,7 </a:t>
                      </a:r>
                      <a:endParaRPr lang="es-CO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79512" y="6381328"/>
            <a:ext cx="2597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i="1" dirty="0"/>
              <a:t>Fuente</a:t>
            </a:r>
            <a:r>
              <a:rPr lang="es-CO" sz="1400" i="1" dirty="0"/>
              <a:t>: </a:t>
            </a:r>
            <a:r>
              <a:rPr lang="es-CO" sz="1400" b="1" i="1" dirty="0"/>
              <a:t>Área de </a:t>
            </a:r>
            <a:r>
              <a:rPr lang="es-CO" sz="1400" b="1" i="1" dirty="0" smtClean="0"/>
              <a:t>Financiera HSRF</a:t>
            </a:r>
            <a:endParaRPr lang="es-CO" sz="1400" b="1" i="1" dirty="0"/>
          </a:p>
        </p:txBody>
      </p:sp>
    </p:spTree>
    <p:extLst>
      <p:ext uri="{BB962C8B-B14F-4D97-AF65-F5344CB8AC3E}">
        <p14:creationId xmlns:p14="http://schemas.microsoft.com/office/powerpoint/2010/main" val="2487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420888"/>
            <a:ext cx="7128791" cy="175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15042"/>
            <a:ext cx="7138153" cy="17062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4563474" y="116632"/>
            <a:ext cx="432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FACTURACION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016224" y="1794302"/>
            <a:ext cx="45720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s-CO" sz="1600" b="1" dirty="0">
                <a:solidFill>
                  <a:schemeClr val="accent1"/>
                </a:solidFill>
              </a:rPr>
              <a:t>COMPARATIVO FACTURACION JUNIO 2017 - 2016</a:t>
            </a:r>
            <a:endParaRPr lang="es-CO" sz="1600" dirty="0">
              <a:solidFill>
                <a:schemeClr val="accent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6458499"/>
            <a:ext cx="2698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i="1" dirty="0"/>
              <a:t>Fuente</a:t>
            </a:r>
            <a:r>
              <a:rPr lang="es-CO" sz="1400" i="1" dirty="0"/>
              <a:t>: </a:t>
            </a:r>
            <a:r>
              <a:rPr lang="es-CO" sz="1400" b="1" i="1" dirty="0"/>
              <a:t>Área de </a:t>
            </a:r>
            <a:r>
              <a:rPr lang="es-CO" sz="1400" b="1" i="1" dirty="0" smtClean="0"/>
              <a:t>Facturación HSRF</a:t>
            </a:r>
            <a:endParaRPr lang="es-CO" sz="1400" b="1" i="1" dirty="0"/>
          </a:p>
        </p:txBody>
      </p:sp>
    </p:spTree>
    <p:extLst>
      <p:ext uri="{BB962C8B-B14F-4D97-AF65-F5344CB8AC3E}">
        <p14:creationId xmlns:p14="http://schemas.microsoft.com/office/powerpoint/2010/main" val="1522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289119" y="116632"/>
            <a:ext cx="287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cartera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6458499"/>
            <a:ext cx="2698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i="1" dirty="0"/>
              <a:t>Fuente</a:t>
            </a:r>
            <a:r>
              <a:rPr lang="es-CO" sz="1400" i="1" dirty="0"/>
              <a:t>: </a:t>
            </a:r>
            <a:r>
              <a:rPr lang="es-CO" sz="1400" b="1" i="1" dirty="0"/>
              <a:t>Área de </a:t>
            </a:r>
            <a:r>
              <a:rPr lang="es-CO" sz="1400" b="1" i="1" dirty="0" smtClean="0"/>
              <a:t>Facturación HSRF</a:t>
            </a:r>
            <a:endParaRPr lang="es-CO" sz="1400" b="1" i="1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66515"/>
              </p:ext>
            </p:extLst>
          </p:nvPr>
        </p:nvGraphicFramePr>
        <p:xfrm>
          <a:off x="755576" y="2273648"/>
          <a:ext cx="8064896" cy="309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10968607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68945055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21524933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353170440"/>
                    </a:ext>
                  </a:extLst>
                </a:gridCol>
              </a:tblGrid>
              <a:tr h="501703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VARIABLE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JUNIO 2017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15077"/>
                  </a:ext>
                </a:extLst>
              </a:tr>
              <a:tr h="865955">
                <a:tc>
                  <a:txBody>
                    <a:bodyPr/>
                    <a:lstStyle/>
                    <a:p>
                      <a:pPr algn="ctr"/>
                      <a:r>
                        <a:rPr lang="es-CO" i="1" dirty="0" smtClean="0"/>
                        <a:t>TOTAL CARTERA</a:t>
                      </a:r>
                      <a:endParaRPr lang="es-CO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u="none" strike="noStrike" dirty="0" smtClean="0">
                          <a:effectLst/>
                        </a:rPr>
                        <a:t>7.169.195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/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u="none" strike="noStrike" dirty="0" smtClean="0">
                          <a:effectLst/>
                        </a:rPr>
                        <a:t> 10.244.078</a:t>
                      </a: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u="none" strike="noStrike" dirty="0" smtClean="0">
                          <a:effectLst/>
                        </a:rPr>
                        <a:t>12.726.394</a:t>
                      </a:r>
                      <a:endParaRPr lang="es-C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248580"/>
                  </a:ext>
                </a:extLst>
              </a:tr>
              <a:tr h="865955">
                <a:tc>
                  <a:txBody>
                    <a:bodyPr/>
                    <a:lstStyle/>
                    <a:p>
                      <a:pPr algn="ctr"/>
                      <a:r>
                        <a:rPr lang="es-CO" i="1" dirty="0" smtClean="0"/>
                        <a:t>MENOR 360 DIAS</a:t>
                      </a:r>
                      <a:endParaRPr lang="es-CO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2.604.088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 </a:t>
                      </a:r>
                      <a:r>
                        <a:rPr lang="es-CO" sz="1800" u="none" strike="noStrike" dirty="0" smtClean="0">
                          <a:effectLst/>
                        </a:rPr>
                        <a:t>4.809.460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/>
                      <a:endParaRPr lang="es-CO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u="none" strike="noStrike" dirty="0" smtClean="0">
                          <a:effectLst/>
                        </a:rPr>
                        <a:t> 5.393.044 </a:t>
                      </a:r>
                      <a:endParaRPr lang="es-C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48632"/>
                  </a:ext>
                </a:extLst>
              </a:tr>
              <a:tr h="865955">
                <a:tc>
                  <a:txBody>
                    <a:bodyPr/>
                    <a:lstStyle/>
                    <a:p>
                      <a:pPr algn="ctr"/>
                      <a:r>
                        <a:rPr lang="es-CO" i="1" dirty="0" smtClean="0"/>
                        <a:t>MAYOR 360 DIAS</a:t>
                      </a:r>
                      <a:endParaRPr lang="es-CO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u="none" strike="noStrike" dirty="0" smtClean="0">
                          <a:effectLst/>
                        </a:rPr>
                        <a:t>4.565.107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/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u="none" strike="noStrike" dirty="0" smtClean="0">
                          <a:effectLst/>
                        </a:rPr>
                        <a:t>5.434.619</a:t>
                      </a: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u="none" strike="noStrike" dirty="0" smtClean="0">
                          <a:effectLst/>
                        </a:rPr>
                        <a:t>7.333.350 </a:t>
                      </a:r>
                      <a:endParaRPr lang="es-C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ctr"/>
                      <a:endParaRPr lang="es-C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61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1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22326" y="6125505"/>
            <a:ext cx="1558186" cy="831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87316" y="44624"/>
            <a:ext cx="270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PASIVOS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6458499"/>
            <a:ext cx="2698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i="1" dirty="0"/>
              <a:t>Fuente</a:t>
            </a:r>
            <a:r>
              <a:rPr lang="es-CO" sz="1400" i="1" dirty="0"/>
              <a:t>: </a:t>
            </a:r>
            <a:r>
              <a:rPr lang="es-CO" sz="1400" b="1" i="1" dirty="0"/>
              <a:t>Área de </a:t>
            </a:r>
            <a:r>
              <a:rPr lang="es-CO" sz="1400" b="1" i="1" dirty="0" smtClean="0"/>
              <a:t>Facturación HSRF</a:t>
            </a:r>
            <a:endParaRPr lang="es-CO" sz="1400" b="1" i="1" dirty="0"/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5904656" cy="3168352"/>
          </a:xfrm>
          <a:prstGeom prst="rect">
            <a:avLst/>
          </a:prstGeom>
          <a:noFill/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42240"/>
              </p:ext>
            </p:extLst>
          </p:nvPr>
        </p:nvGraphicFramePr>
        <p:xfrm>
          <a:off x="323528" y="4329168"/>
          <a:ext cx="7416824" cy="183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>
                  <a:extLst>
                    <a:ext uri="{9D8B030D-6E8A-4147-A177-3AD203B41FA5}">
                      <a16:colId xmlns:a16="http://schemas.microsoft.com/office/drawing/2014/main" val="111543807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855121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282239088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296064556"/>
                    </a:ext>
                  </a:extLst>
                </a:gridCol>
              </a:tblGrid>
              <a:tr h="2932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i="1" u="none" strike="noStrike" dirty="0" smtClean="0">
                          <a:effectLst/>
                        </a:rPr>
                        <a:t>VARIABLE</a:t>
                      </a:r>
                      <a:endParaRPr lang="es-CO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i="1" u="none" strike="noStrike" dirty="0" smtClean="0">
                          <a:effectLst/>
                        </a:rPr>
                        <a:t>2015</a:t>
                      </a:r>
                      <a:endParaRPr lang="es-CO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i="1" u="none" strike="noStrike" dirty="0" smtClean="0">
                          <a:effectLst/>
                        </a:rPr>
                        <a:t>                2.016 </a:t>
                      </a:r>
                      <a:endParaRPr lang="es-CO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i="1" dirty="0" smtClean="0"/>
                        <a:t>JUNIO 2017</a:t>
                      </a:r>
                      <a:endParaRPr lang="es-CO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95600"/>
                  </a:ext>
                </a:extLst>
              </a:tr>
              <a:tr h="4579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1" u="none" strike="noStrike" dirty="0">
                          <a:effectLst/>
                          <a:latin typeface="+mj-lt"/>
                        </a:rPr>
                        <a:t>TOTAL PASIVO</a:t>
                      </a:r>
                      <a:endParaRPr lang="es-CO" sz="16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3.429.995.000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          </a:t>
                      </a: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5.744.705.000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 smtClean="0">
                          <a:effectLst/>
                          <a:latin typeface="+mj-lt"/>
                        </a:rPr>
                        <a:t>5.408.316.000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96889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1" dirty="0" smtClean="0">
                          <a:latin typeface="+mj-lt"/>
                        </a:rPr>
                        <a:t>PERSONAL</a:t>
                      </a:r>
                      <a:endParaRPr lang="es-CO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+mj-lt"/>
                        </a:rPr>
                        <a:t>1.036.795.000</a:t>
                      </a:r>
                      <a:endParaRPr lang="es-CO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+mj-lt"/>
                        </a:rPr>
                        <a:t>1.864.045.000</a:t>
                      </a:r>
                      <a:endParaRPr lang="es-CO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+mj-lt"/>
                        </a:rPr>
                        <a:t>1.621.640.000</a:t>
                      </a:r>
                      <a:endParaRPr lang="es-CO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073090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ctr"/>
                      <a:r>
                        <a:rPr lang="es-CO" sz="1600" b="1" i="1" dirty="0" smtClean="0">
                          <a:latin typeface="+mj-lt"/>
                        </a:rPr>
                        <a:t>PROVEEDORES</a:t>
                      </a:r>
                      <a:endParaRPr lang="es-CO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+mj-lt"/>
                        </a:rPr>
                        <a:t>2.393.200.000</a:t>
                      </a:r>
                      <a:endParaRPr lang="es-CO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+mj-lt"/>
                        </a:rPr>
                        <a:t>3.880.660.000</a:t>
                      </a:r>
                      <a:endParaRPr lang="es-CO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+mj-lt"/>
                        </a:rPr>
                        <a:t>3.786.676.000</a:t>
                      </a:r>
                      <a:endParaRPr lang="es-CO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168668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67544" y="264968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 smtClean="0">
                <a:solidFill>
                  <a:schemeClr val="accent1"/>
                </a:solidFill>
              </a:rPr>
              <a:t>Disminución del pasivo año 2017 referente al 2016 fue del 15.5%.</a:t>
            </a:r>
            <a:endParaRPr lang="es-CO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Rectángulo"/>
          <p:cNvSpPr/>
          <p:nvPr/>
        </p:nvSpPr>
        <p:spPr>
          <a:xfrm>
            <a:off x="1368938" y="2060848"/>
            <a:ext cx="65874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PROCESOS JURÍDICOS</a:t>
            </a:r>
            <a:endParaRPr lang="es-ES" sz="96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5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1224922" y="2564904"/>
            <a:ext cx="65874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AVANCE</a:t>
            </a:r>
            <a:endParaRPr lang="es-ES" sz="8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7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79710" y="129406"/>
            <a:ext cx="6056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PROCESO JURIDICO</a:t>
            </a:r>
            <a:endParaRPr lang="es-E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6 Rectángulo"/>
          <p:cNvSpPr/>
          <p:nvPr/>
        </p:nvSpPr>
        <p:spPr>
          <a:xfrm>
            <a:off x="755576" y="227687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i="1" dirty="0" smtClean="0"/>
              <a:t>El Hospital cuenta con 27 procesos jurídicos.</a:t>
            </a:r>
          </a:p>
          <a:p>
            <a:pPr algn="just"/>
            <a:endParaRPr lang="es-CO" sz="2400" b="1" i="1" dirty="0" smtClean="0"/>
          </a:p>
          <a:p>
            <a:pPr algn="just"/>
            <a:r>
              <a:rPr lang="es-CO" sz="2400" b="1" i="1" dirty="0" smtClean="0"/>
              <a:t>CUANTIFICADOS </a:t>
            </a:r>
            <a:r>
              <a:rPr lang="es-CO" sz="2400" b="1" i="1" dirty="0" smtClean="0"/>
              <a:t>A </a:t>
            </a:r>
            <a:r>
              <a:rPr lang="es-CO" sz="2400" b="1" i="1" dirty="0"/>
              <a:t>JUNIO DE 2017:  </a:t>
            </a:r>
            <a:r>
              <a:rPr lang="es-CO" sz="2400" dirty="0" smtClean="0"/>
              <a:t>$</a:t>
            </a:r>
            <a:r>
              <a:rPr lang="es-CO" sz="2400" b="1" dirty="0" smtClean="0"/>
              <a:t>3.089.067.039</a:t>
            </a:r>
          </a:p>
          <a:p>
            <a:pPr algn="just"/>
            <a:endParaRPr lang="es-CO" sz="2400" b="1" dirty="0"/>
          </a:p>
          <a:p>
            <a:pPr algn="just"/>
            <a:r>
              <a:rPr lang="es-CO" sz="2400" dirty="0" smtClean="0"/>
              <a:t>Cifra </a:t>
            </a:r>
            <a:r>
              <a:rPr lang="es-CO" sz="2400" dirty="0"/>
              <a:t>muy inferior a la cuantificada a corte de junio de 2016 por un valor de $</a:t>
            </a:r>
            <a:r>
              <a:rPr lang="es-CO" sz="2400" b="1" dirty="0"/>
              <a:t>5.304.008.311</a:t>
            </a:r>
            <a:r>
              <a:rPr lang="es-CO" sz="2400" dirty="0"/>
              <a:t>, es decir se ha logrado disminuir $</a:t>
            </a:r>
            <a:r>
              <a:rPr lang="es-CO" sz="2400" b="1" dirty="0" smtClean="0"/>
              <a:t>2.214.941.272</a:t>
            </a:r>
            <a:r>
              <a:rPr lang="es-CO" sz="2400" b="1" dirty="0" smtClean="0"/>
              <a:t>.</a:t>
            </a:r>
          </a:p>
          <a:p>
            <a:pPr algn="just"/>
            <a:endParaRPr lang="es-CO" sz="2400" b="1" dirty="0"/>
          </a:p>
          <a:p>
            <a:pPr algn="just"/>
            <a:r>
              <a:rPr lang="es-CO" sz="2400" dirty="0" smtClean="0"/>
              <a:t>Cancelados </a:t>
            </a:r>
            <a:r>
              <a:rPr lang="es-CO" sz="2400" b="1" dirty="0" smtClean="0"/>
              <a:t>$1.707.024.960</a:t>
            </a:r>
            <a:r>
              <a:rPr lang="es-CO" sz="2400" dirty="0" smtClean="0"/>
              <a:t> y </a:t>
            </a:r>
            <a:r>
              <a:rPr lang="es-CO" sz="2400" b="1" dirty="0" smtClean="0"/>
              <a:t>$507.916.312</a:t>
            </a:r>
            <a:r>
              <a:rPr lang="es-CO" sz="2400" dirty="0" smtClean="0"/>
              <a:t> es por disminución de intereses por acuerdos pactados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995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560840" y="6063224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1" y="0"/>
            <a:ext cx="183569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79710" y="129406"/>
            <a:ext cx="6056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PROCESO JURIDICO</a:t>
            </a:r>
            <a:endParaRPr lang="es-E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68144" y="2634650"/>
            <a:ext cx="26275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PAGOS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6464369"/>
            <a:ext cx="1820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Fuente: </a:t>
            </a:r>
            <a:r>
              <a:rPr lang="es-CO" sz="1200" b="1" i="1" dirty="0" smtClean="0"/>
              <a:t>Área Jurídica HSR</a:t>
            </a:r>
            <a:endParaRPr lang="es-CO" sz="1200" b="1" i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1421"/>
              </p:ext>
            </p:extLst>
          </p:nvPr>
        </p:nvGraphicFramePr>
        <p:xfrm>
          <a:off x="467544" y="1484784"/>
          <a:ext cx="4968552" cy="4860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1271">
                  <a:extLst>
                    <a:ext uri="{9D8B030D-6E8A-4147-A177-3AD203B41FA5}">
                      <a16:colId xmlns:a16="http://schemas.microsoft.com/office/drawing/2014/main" val="3182387966"/>
                    </a:ext>
                  </a:extLst>
                </a:gridCol>
                <a:gridCol w="2227281">
                  <a:extLst>
                    <a:ext uri="{9D8B030D-6E8A-4147-A177-3AD203B41FA5}">
                      <a16:colId xmlns:a16="http://schemas.microsoft.com/office/drawing/2014/main" val="2104098956"/>
                    </a:ext>
                  </a:extLst>
                </a:gridCol>
              </a:tblGrid>
              <a:tr h="258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1" u="none" strike="noStrike" dirty="0">
                          <a:effectLst/>
                        </a:rPr>
                        <a:t>ACREEDOR</a:t>
                      </a:r>
                      <a:endParaRPr lang="es-CO" sz="1200" b="1" i="1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1" u="none" strike="noStrike" dirty="0">
                          <a:effectLst/>
                        </a:rPr>
                        <a:t>VALOR PAGADO</a:t>
                      </a:r>
                      <a:endParaRPr lang="es-CO" sz="1200" b="1" i="1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111432"/>
                  </a:ext>
                </a:extLst>
              </a:tr>
              <a:tr h="389846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DIAGNOSTICAR MILLÁN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$ 245.000.000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819419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DISTRIBUCIONES MERIAN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$ 29.304.629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7492073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JORGE SAADE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$ 13.000.000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0440697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FRITZ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$ 7.000.000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3824078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EDINSON BARROS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$ 60.000.000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6800358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GERMAN OÑATE Y OTROS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$ 231.900.000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5475806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EVARISTA PACHECO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$ 62.950.040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1694633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DROGUERIA LA OFERTA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$ 147.000.000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656537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DROGERIA LA OFERTA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$ 41.700.000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2012915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FERRO ALUMINIO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$ 11.500.000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8412392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EL PROGRESO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$ 11.000.000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7165212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FERRO ALUMINIO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$ 5.000.000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588477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DISTRIMEDI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$ 26.000.000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4529861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GUMERCINDA ECHEVERRIA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$ 258.000.000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4233612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SANTA MONICA IPS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$ 422.670.291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913103"/>
                  </a:ext>
                </a:extLst>
              </a:tr>
              <a:tr h="25821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DISTRIBUCIONES DE TODO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$ 135.000.000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9636838"/>
                  </a:ext>
                </a:extLst>
              </a:tr>
              <a:tr h="3393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TOTAL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$ 1.707.024.960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715" marR="8715" marT="8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704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9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560840" y="6063224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79710" y="129406"/>
            <a:ext cx="6056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PROCESO JURIDICO</a:t>
            </a:r>
            <a:endParaRPr lang="es-E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32040" y="2087998"/>
            <a:ext cx="392372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ACUERDOS DE PAGOS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6464369"/>
            <a:ext cx="1820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Fuente: </a:t>
            </a:r>
            <a:r>
              <a:rPr lang="es-CO" sz="1200" b="1" i="1" dirty="0" smtClean="0"/>
              <a:t>Área Jurídica HSR</a:t>
            </a:r>
            <a:endParaRPr lang="es-CO" sz="1200" b="1" i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37760"/>
              </p:ext>
            </p:extLst>
          </p:nvPr>
        </p:nvGraphicFramePr>
        <p:xfrm>
          <a:off x="431688" y="1772816"/>
          <a:ext cx="4284328" cy="4198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4087">
                  <a:extLst>
                    <a:ext uri="{9D8B030D-6E8A-4147-A177-3AD203B41FA5}">
                      <a16:colId xmlns:a16="http://schemas.microsoft.com/office/drawing/2014/main" val="210786389"/>
                    </a:ext>
                  </a:extLst>
                </a:gridCol>
                <a:gridCol w="1286599">
                  <a:extLst>
                    <a:ext uri="{9D8B030D-6E8A-4147-A177-3AD203B41FA5}">
                      <a16:colId xmlns:a16="http://schemas.microsoft.com/office/drawing/2014/main" val="522649421"/>
                    </a:ext>
                  </a:extLst>
                </a:gridCol>
                <a:gridCol w="1143642">
                  <a:extLst>
                    <a:ext uri="{9D8B030D-6E8A-4147-A177-3AD203B41FA5}">
                      <a16:colId xmlns:a16="http://schemas.microsoft.com/office/drawing/2014/main" val="825533034"/>
                    </a:ext>
                  </a:extLst>
                </a:gridCol>
              </a:tblGrid>
              <a:tr h="2825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1" u="none" strike="noStrike" dirty="0">
                          <a:effectLst/>
                        </a:rPr>
                        <a:t>PROVEEDOR</a:t>
                      </a:r>
                      <a:endParaRPr lang="es-CO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1" u="none" strike="noStrike">
                          <a:effectLst/>
                        </a:rPr>
                        <a:t>DEUDA</a:t>
                      </a:r>
                      <a:endParaRPr lang="es-CO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1" u="none" strike="noStrike" dirty="0">
                          <a:effectLst/>
                        </a:rPr>
                        <a:t>CUOTA</a:t>
                      </a:r>
                      <a:endParaRPr lang="es-CO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303084"/>
                  </a:ext>
                </a:extLst>
              </a:tr>
              <a:tr h="28256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EVELIO ESCORCIA</a:t>
                      </a:r>
                      <a:endParaRPr lang="es-C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    556.846.410 </a:t>
                      </a:r>
                      <a:endParaRPr lang="es-C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   25.000.000 </a:t>
                      </a:r>
                      <a:endParaRPr lang="es-C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519957"/>
                  </a:ext>
                </a:extLst>
              </a:tr>
              <a:tr h="51145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WACAR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      180.000.000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     20.000.000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988967"/>
                  </a:ext>
                </a:extLst>
              </a:tr>
              <a:tr h="51145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JOSE SUAREZ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         50.000.000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       5.000.000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788672"/>
                  </a:ext>
                </a:extLst>
              </a:tr>
              <a:tr h="51145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OXIREPUESTOS</a:t>
                      </a:r>
                      <a:endParaRPr lang="es-CO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    380.000.000 </a:t>
                      </a:r>
                      <a:endParaRPr lang="es-CO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   25.000.000 </a:t>
                      </a:r>
                      <a:endParaRPr lang="es-C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219315"/>
                  </a:ext>
                </a:extLst>
              </a:tr>
              <a:tr h="51145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</a:rPr>
                        <a:t>JANER </a:t>
                      </a:r>
                      <a:r>
                        <a:rPr lang="es-CO" sz="1400" u="none" strike="noStrike" dirty="0" smtClean="0">
                          <a:effectLst/>
                        </a:rPr>
                        <a:t>MORA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         50.000.000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     15.000.000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79924"/>
                  </a:ext>
                </a:extLst>
              </a:tr>
              <a:tr h="28256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GASES INDUSTRIALES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      140.000.000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     10.000.000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381787"/>
                  </a:ext>
                </a:extLst>
              </a:tr>
              <a:tr h="51145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AUDIFACT</a:t>
                      </a:r>
                      <a:endParaRPr lang="es-CO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    120.000.000 </a:t>
                      </a:r>
                      <a:endParaRPr lang="es-CO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   20.000.000 </a:t>
                      </a:r>
                      <a:endParaRPr lang="es-CO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231755"/>
                  </a:ext>
                </a:extLst>
              </a:tr>
              <a:tr h="51145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TEAM GLASS</a:t>
                      </a:r>
                      <a:endParaRPr lang="es-CO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       27.000.000 </a:t>
                      </a:r>
                      <a:endParaRPr lang="es-CO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   17.000.000 </a:t>
                      </a:r>
                      <a:endParaRPr lang="es-CO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79348"/>
                  </a:ext>
                </a:extLst>
              </a:tr>
              <a:tr h="28256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</a:rPr>
                        <a:t>TOTAL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</a:rPr>
                        <a:t>   1.503.846.410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</a:rPr>
                        <a:t>   137.000.000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115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4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452321" y="5991216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Rectángulo"/>
          <p:cNvSpPr/>
          <p:nvPr/>
        </p:nvSpPr>
        <p:spPr>
          <a:xfrm>
            <a:off x="1475656" y="1844824"/>
            <a:ext cx="65874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TALENTO HUMANO</a:t>
            </a:r>
            <a:endParaRPr lang="es-ES" sz="96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4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68344" y="6135232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01222" y="129406"/>
            <a:ext cx="6013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TALENTO HUMANO</a:t>
            </a:r>
            <a:endParaRPr lang="es-E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6464369"/>
            <a:ext cx="1820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Fuente: </a:t>
            </a:r>
            <a:r>
              <a:rPr lang="es-CO" sz="1200" b="1" i="1" dirty="0" smtClean="0"/>
              <a:t>Área Jurídica HSR</a:t>
            </a:r>
            <a:endParaRPr lang="es-CO" sz="1200" b="1" i="1" dirty="0"/>
          </a:p>
        </p:txBody>
      </p:sp>
      <p:pic>
        <p:nvPicPr>
          <p:cNvPr id="8" name="Imagen 7"/>
          <p:cNvPicPr/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0983"/>
            <a:ext cx="8136904" cy="352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4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207240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20864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01222" y="129406"/>
            <a:ext cx="6013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TALENTO HUMANO</a:t>
            </a:r>
            <a:endParaRPr lang="es-E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6464369"/>
            <a:ext cx="1820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Fuente: </a:t>
            </a:r>
            <a:r>
              <a:rPr lang="es-CO" sz="1200" b="1" i="1" dirty="0" smtClean="0"/>
              <a:t>Área Jurídica HSR</a:t>
            </a:r>
            <a:endParaRPr lang="es-CO" sz="1200" b="1" i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05574"/>
              </p:ext>
            </p:extLst>
          </p:nvPr>
        </p:nvGraphicFramePr>
        <p:xfrm>
          <a:off x="4716015" y="1628796"/>
          <a:ext cx="4176465" cy="446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5">
                  <a:extLst>
                    <a:ext uri="{9D8B030D-6E8A-4147-A177-3AD203B41FA5}">
                      <a16:colId xmlns:a16="http://schemas.microsoft.com/office/drawing/2014/main" val="1927612960"/>
                    </a:ext>
                  </a:extLst>
                </a:gridCol>
              </a:tblGrid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1" u="none" strike="noStrike" dirty="0">
                          <a:effectLst/>
                        </a:rPr>
                        <a:t>CONTRATISTA</a:t>
                      </a:r>
                      <a:endParaRPr lang="es-CO" sz="1100" b="1" i="1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580743252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AUXILIAR DE ENFERMERIA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548759882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ENFERMERA JEFE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513289525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INSTRUMENTACION QUIRURGICA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597698845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FISIOTERAPEUTA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736517689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BACTERIOLOGIA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59398537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ESPECIALISTAS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595339218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M INTERNISTA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327545417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GINECOLOGIA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965754680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M PEDIATRA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795071988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ORTOPEDISTA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818981644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M ANESTESIOLOGO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255497499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MEDICOS GENERALES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327771760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SERVICIO SOCIAL OBLIGATORIO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8880254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AUXILIAR RX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877660968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SERVICIOS GENERALES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805927642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PORTEROS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57809390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CAMILLERO-MENSAJERO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402718905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AUXILIARES ADMINISTRATIVOS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738510933"/>
                  </a:ext>
                </a:extLst>
              </a:tr>
              <a:tr h="270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AUXILIARES DE FACTURACION, ADMISIONISTAS Y REFERENCIA 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63475156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PROFESIONALES AREA ADMINISTRATIVA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00561021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CONDUCTORES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99077876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QUIMICO FARMACEUTICO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414028028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FARMACIA AUXILIARES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878981246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456290483"/>
                  </a:ext>
                </a:extLst>
              </a:tr>
            </a:tbl>
          </a:graphicData>
        </a:graphic>
      </p:graphicFrame>
      <p:sp>
        <p:nvSpPr>
          <p:cNvPr id="10" name="1 Rectángulo"/>
          <p:cNvSpPr/>
          <p:nvPr/>
        </p:nvSpPr>
        <p:spPr>
          <a:xfrm>
            <a:off x="35495" y="2958043"/>
            <a:ext cx="4680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CONTRATISTAS</a:t>
            </a:r>
            <a:endParaRPr lang="es-ES" sz="54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1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2792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1" y="0"/>
            <a:ext cx="1619672" cy="15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 Rectángulo"/>
          <p:cNvSpPr/>
          <p:nvPr/>
        </p:nvSpPr>
        <p:spPr>
          <a:xfrm>
            <a:off x="1259632" y="2564904"/>
            <a:ext cx="65874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RESUMEN</a:t>
            </a:r>
            <a:endParaRPr lang="es-ES" sz="96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2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2792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 descr="MEMBRETE CARTA eseHsanRafa"/>
          <p:cNvPicPr/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1" y="0"/>
            <a:ext cx="1619672" cy="15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940152" y="44624"/>
            <a:ext cx="308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RESUMEN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5536" y="2322353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i="1" dirty="0" smtClean="0">
                <a:solidFill>
                  <a:schemeClr val="accent1"/>
                </a:solidFill>
              </a:rPr>
              <a:t> ESTANDARIZACION DE PROCESOS.</a:t>
            </a:r>
          </a:p>
          <a:p>
            <a:endParaRPr lang="es-CO" i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i="1" dirty="0">
                <a:solidFill>
                  <a:schemeClr val="accent1"/>
                </a:solidFill>
              </a:rPr>
              <a:t> </a:t>
            </a:r>
            <a:r>
              <a:rPr lang="es-CO" i="1" dirty="0" smtClean="0">
                <a:solidFill>
                  <a:schemeClr val="accent1"/>
                </a:solidFill>
              </a:rPr>
              <a:t>AUMENTO EN LA PRODUCTIVIDAD.</a:t>
            </a:r>
          </a:p>
          <a:p>
            <a:endParaRPr lang="es-CO" i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i="1" dirty="0" smtClean="0">
                <a:solidFill>
                  <a:schemeClr val="accent1"/>
                </a:solidFill>
              </a:rPr>
              <a:t>AUMENTO DE LA FACTURACION.</a:t>
            </a:r>
          </a:p>
          <a:p>
            <a:endParaRPr lang="es-CO" i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i="1" dirty="0">
                <a:solidFill>
                  <a:schemeClr val="accent1"/>
                </a:solidFill>
              </a:rPr>
              <a:t> INCREMENTO DEL RECAUDO</a:t>
            </a:r>
            <a:r>
              <a:rPr lang="es-CO" i="1" dirty="0" smtClean="0">
                <a:solidFill>
                  <a:schemeClr val="accent1"/>
                </a:solidFill>
              </a:rPr>
              <a:t>.</a:t>
            </a:r>
            <a:endParaRPr lang="es-CO" i="1" dirty="0">
              <a:solidFill>
                <a:schemeClr val="accent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88024" y="2348881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i="1" dirty="0" smtClean="0">
                <a:solidFill>
                  <a:schemeClr val="accent1"/>
                </a:solidFill>
              </a:rPr>
              <a:t>MEJORAMIENTO </a:t>
            </a:r>
            <a:r>
              <a:rPr lang="es-CO" i="1" dirty="0">
                <a:solidFill>
                  <a:schemeClr val="accent1"/>
                </a:solidFill>
              </a:rPr>
              <a:t>CONTINUO DE LOS SERVICIOS PRESTADOS</a:t>
            </a:r>
            <a:r>
              <a:rPr lang="es-CO" i="1" dirty="0" smtClean="0">
                <a:solidFill>
                  <a:schemeClr val="accent1"/>
                </a:solidFill>
              </a:rPr>
              <a:t>.</a:t>
            </a:r>
          </a:p>
          <a:p>
            <a:endParaRPr lang="es-CO" i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i="1" dirty="0">
                <a:solidFill>
                  <a:schemeClr val="accent1"/>
                </a:solidFill>
              </a:rPr>
              <a:t>TALENTO HUMANO CAPACITADO</a:t>
            </a:r>
            <a:r>
              <a:rPr lang="es-CO" i="1" dirty="0" smtClean="0">
                <a:solidFill>
                  <a:schemeClr val="accent1"/>
                </a:solidFill>
              </a:rPr>
              <a:t>.</a:t>
            </a:r>
          </a:p>
          <a:p>
            <a:endParaRPr lang="es-CO" i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i="1" dirty="0">
                <a:solidFill>
                  <a:schemeClr val="accent1"/>
                </a:solidFill>
              </a:rPr>
              <a:t>CREDIBILIDAD DE LA POBLACION. </a:t>
            </a:r>
            <a:endParaRPr lang="es-CO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EMBRETE CARTA eseHsanRaf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0"/>
            <a:ext cx="32038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1894253"/>
            <a:ext cx="6077998" cy="2328122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E.S.E. HOSPITAL DEPARTAMENTAL SAN RAFAEL DE FUNDACION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4909267"/>
            <a:ext cx="6400800" cy="1057672"/>
          </a:xfrm>
        </p:spPr>
        <p:txBody>
          <a:bodyPr>
            <a:normAutofit lnSpcReduction="10000"/>
          </a:bodyPr>
          <a:lstStyle/>
          <a:p>
            <a:endParaRPr lang="es-CO" b="1" dirty="0" smtClean="0">
              <a:solidFill>
                <a:schemeClr val="bg1"/>
              </a:solidFill>
            </a:endParaRPr>
          </a:p>
          <a:p>
            <a:r>
              <a:rPr lang="es-CO" b="1" dirty="0" smtClean="0">
                <a:solidFill>
                  <a:schemeClr val="bg1"/>
                </a:solidFill>
              </a:rPr>
              <a:t>DARWIN AVILA SIERRA</a:t>
            </a:r>
          </a:p>
          <a:p>
            <a:r>
              <a:rPr lang="es-CO" sz="1800" b="1" i="1" dirty="0" smtClean="0">
                <a:solidFill>
                  <a:schemeClr val="bg1"/>
                </a:solidFill>
              </a:rPr>
              <a:t>GERENTE</a:t>
            </a:r>
            <a:endParaRPr lang="es-CO" sz="1800" b="1" i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320745" y="1916832"/>
            <a:ext cx="5904656" cy="11915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8000" b="1" i="1" dirty="0" smtClean="0">
                <a:ln w="50800"/>
                <a:solidFill>
                  <a:schemeClr val="bg1"/>
                </a:solidFill>
              </a:rPr>
              <a:t>GRACIAS</a:t>
            </a:r>
          </a:p>
          <a:p>
            <a:pPr algn="ctr"/>
            <a:endParaRPr lang="es-E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27784" y="6340678"/>
            <a:ext cx="426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0070C0"/>
                </a:solidFill>
              </a:rPr>
              <a:t>hospitalsanrafaeldefundacion.gov.co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9" name="8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135232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7" t="22706" r="51204" b="9663"/>
          <a:stretch/>
        </p:blipFill>
        <p:spPr bwMode="auto">
          <a:xfrm rot="16200000">
            <a:off x="6700964" y="3577296"/>
            <a:ext cx="386080" cy="311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938" name="Picture 2" descr="Resultado de imagen para medico animado 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2195736" y="4437112"/>
            <a:ext cx="144016" cy="13014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 rot="3476717">
            <a:off x="1440603" y="4525300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Angsana New" pitchFamily="18" charset="-34"/>
                <a:cs typeface="Angsana New" pitchFamily="18" charset="-34"/>
              </a:rPr>
              <a:t>S</a:t>
            </a:r>
            <a:endParaRPr lang="es-CO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CuadroTexto"/>
          <p:cNvSpPr txBox="1"/>
          <p:nvPr/>
        </p:nvSpPr>
        <p:spPr>
          <a:xfrm rot="1362532">
            <a:off x="2136408" y="4268218"/>
            <a:ext cx="26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ngsana New" pitchFamily="18" charset="-34"/>
                <a:cs typeface="Angsana New" pitchFamily="18" charset="-34"/>
              </a:rPr>
              <a:t>S</a:t>
            </a:r>
            <a:endParaRPr lang="es-CO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43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135232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3" descr="ESTERILIZACION 5 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612077" y="4293096"/>
            <a:ext cx="3606805" cy="1985466"/>
          </a:xfrm>
          <a:prstGeom prst="rect">
            <a:avLst/>
          </a:prstGeom>
        </p:spPr>
      </p:pic>
      <p:pic>
        <p:nvPicPr>
          <p:cNvPr id="7" name="Marcador de contenido 3" descr="ESTERILIZACION 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5005639" y="4293096"/>
            <a:ext cx="3526801" cy="1906473"/>
          </a:xfrm>
          <a:prstGeom prst="rect">
            <a:avLst/>
          </a:prstGeom>
        </p:spPr>
      </p:pic>
      <p:pic>
        <p:nvPicPr>
          <p:cNvPr id="8" name="Marcador de contenido 3" descr="ESTERILIZACION 2 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612078" y="2203254"/>
            <a:ext cx="3534796" cy="1945826"/>
          </a:xfrm>
          <a:prstGeom prst="rect">
            <a:avLst/>
          </a:prstGeom>
        </p:spPr>
      </p:pic>
      <p:pic>
        <p:nvPicPr>
          <p:cNvPr id="9" name="Imagen 4" descr="ESTERILIZACION 6 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06" y="2135509"/>
            <a:ext cx="3583134" cy="2013570"/>
          </a:xfrm>
          <a:prstGeom prst="rect">
            <a:avLst/>
          </a:prstGeom>
        </p:spPr>
      </p:pic>
      <p:sp>
        <p:nvSpPr>
          <p:cNvPr id="10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9592" y="16745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ANTES</a:t>
            </a:r>
            <a:endParaRPr lang="es-CO" b="1" dirty="0">
              <a:solidFill>
                <a:schemeClr val="accent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92080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DESPUES</a:t>
            </a:r>
            <a:endParaRPr lang="es-CO" b="1" dirty="0">
              <a:solidFill>
                <a:schemeClr val="accent1"/>
              </a:solidFill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2850187" y="692696"/>
            <a:ext cx="618630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i="1" cap="all" spc="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AREA</a:t>
            </a:r>
            <a:r>
              <a:rPr lang="es-ES" sz="4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DE ESTERILIZACION</a:t>
            </a:r>
            <a:endParaRPr lang="es-ES" sz="4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8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560840" y="6207240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9592" y="16745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ANTES</a:t>
            </a:r>
            <a:endParaRPr lang="es-CO" b="1" dirty="0">
              <a:solidFill>
                <a:schemeClr val="accent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2080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DESPUES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11" name="Marcador de contenido 5" descr="QUIROFANO 1 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-355" r="-5607"/>
          <a:stretch/>
        </p:blipFill>
        <p:spPr>
          <a:xfrm>
            <a:off x="683568" y="2085914"/>
            <a:ext cx="3240360" cy="4445418"/>
          </a:xfrm>
          <a:prstGeom prst="rect">
            <a:avLst/>
          </a:prstGeom>
        </p:spPr>
      </p:pic>
      <p:pic>
        <p:nvPicPr>
          <p:cNvPr id="12" name="Imagen 11" descr="QUIROFANO 3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89" y="2132856"/>
            <a:ext cx="3040635" cy="4057759"/>
          </a:xfrm>
          <a:prstGeom prst="rect">
            <a:avLst/>
          </a:prstGeom>
        </p:spPr>
      </p:pic>
      <p:sp>
        <p:nvSpPr>
          <p:cNvPr id="13" name="1 Rectángulo"/>
          <p:cNvSpPr/>
          <p:nvPr/>
        </p:nvSpPr>
        <p:spPr>
          <a:xfrm>
            <a:off x="3724014" y="692696"/>
            <a:ext cx="524047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i="1" cap="all" spc="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AREA</a:t>
            </a:r>
            <a:r>
              <a:rPr lang="es-ES" sz="4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DE QUIROFANO</a:t>
            </a:r>
            <a:endParaRPr lang="es-ES" sz="4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3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2792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9592" y="16745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ANTES</a:t>
            </a:r>
            <a:endParaRPr lang="es-CO" b="1" dirty="0">
              <a:solidFill>
                <a:schemeClr val="accent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92080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DESPUES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9" name="Marcador de contenido 3" descr="QUIROFANO 2 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31864" r="-1996" b="32114"/>
          <a:stretch/>
        </p:blipFill>
        <p:spPr>
          <a:xfrm>
            <a:off x="395536" y="2126612"/>
            <a:ext cx="3489528" cy="4152268"/>
          </a:xfrm>
          <a:prstGeom prst="rect">
            <a:avLst/>
          </a:prstGeom>
        </p:spPr>
      </p:pic>
      <p:pic>
        <p:nvPicPr>
          <p:cNvPr id="10" name="Marcador de contenido 3" descr="QUIROFANO R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612640" y="2073895"/>
            <a:ext cx="4297680" cy="2116788"/>
          </a:xfrm>
          <a:prstGeom prst="rect">
            <a:avLst/>
          </a:prstGeom>
        </p:spPr>
      </p:pic>
      <p:pic>
        <p:nvPicPr>
          <p:cNvPr id="11" name="Marcador de contenido 3" descr="ultima quirofano 3 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612640" y="4509120"/>
            <a:ext cx="4297680" cy="1766779"/>
          </a:xfrm>
          <a:prstGeom prst="rect">
            <a:avLst/>
          </a:prstGeom>
        </p:spPr>
      </p:pic>
      <p:sp>
        <p:nvSpPr>
          <p:cNvPr id="12" name="1 Rectángulo"/>
          <p:cNvSpPr/>
          <p:nvPr/>
        </p:nvSpPr>
        <p:spPr>
          <a:xfrm>
            <a:off x="3653355" y="692696"/>
            <a:ext cx="524047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i="1" cap="all" spc="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AREA</a:t>
            </a:r>
            <a:r>
              <a:rPr lang="es-ES" sz="4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DE QUIROFANO</a:t>
            </a:r>
            <a:endParaRPr lang="es-ES" sz="4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7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560840" y="6207240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62982" y="110001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DESPUES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9" name="Marcador de contenido 3" descr="ultima quirofano 2 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518864" y="1639341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1 Rectángulo"/>
          <p:cNvSpPr/>
          <p:nvPr/>
        </p:nvSpPr>
        <p:spPr>
          <a:xfrm>
            <a:off x="5875245" y="692696"/>
            <a:ext cx="308924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QUIROFANO</a:t>
            </a:r>
            <a:endParaRPr lang="es-ES" sz="4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4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560840" y="6207240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62982" y="110001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DESPUES</a:t>
            </a:r>
            <a:endParaRPr lang="es-CO" b="1" dirty="0">
              <a:solidFill>
                <a:schemeClr val="accent1"/>
              </a:solidFill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5796136" y="692696"/>
            <a:ext cx="308924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QUIROFANO</a:t>
            </a:r>
            <a:endParaRPr lang="es-ES" sz="4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Marcador de contenido 3" descr="QUIROFANO R 2 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598316" y="1783357"/>
            <a:ext cx="1401107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9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7632848" y="6207240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28091"/>
            <a:ext cx="17636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6434885" y="44624"/>
            <a:ext cx="2529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avance</a:t>
            </a:r>
            <a:endParaRPr lang="es-ES" sz="5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Marcador de contenido 3" descr="16143257_1603156419700934_8702457319909629759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67544" y="1639341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1 Rectángulo"/>
          <p:cNvSpPr/>
          <p:nvPr/>
        </p:nvSpPr>
        <p:spPr>
          <a:xfrm>
            <a:off x="4283968" y="692696"/>
            <a:ext cx="466749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i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FARMACIA ACTUAL</a:t>
            </a:r>
            <a:endParaRPr lang="es-ES" sz="4400" b="1" i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2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2149</TotalTime>
  <Words>1164</Words>
  <Application>Microsoft Office PowerPoint</Application>
  <PresentationFormat>Presentación en pantalla (4:3)</PresentationFormat>
  <Paragraphs>487</Paragraphs>
  <Slides>38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Angsana New</vt:lpstr>
      <vt:lpstr>Calibri</vt:lpstr>
      <vt:lpstr>Candara</vt:lpstr>
      <vt:lpstr>Symbol</vt:lpstr>
      <vt:lpstr>Times New Roman</vt:lpstr>
      <vt:lpstr>Verdana</vt:lpstr>
      <vt:lpstr>Wingdings</vt:lpstr>
      <vt:lpstr>Forma de onda</vt:lpstr>
      <vt:lpstr>Presentación de PowerPoint</vt:lpstr>
      <vt:lpstr>E.S.E. HOSPITAL DEPARTAMENTAL SAN RAFAEL DE FUNDACION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E.S.E. HOSPITAL DEPARTAMENTAL SAN RAFAEL DE FUNDACION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Darwin Avila Sierra</dc:creator>
  <cp:lastModifiedBy>ASUS X441S</cp:lastModifiedBy>
  <cp:revision>265</cp:revision>
  <dcterms:created xsi:type="dcterms:W3CDTF">2017-08-29T15:47:28Z</dcterms:created>
  <dcterms:modified xsi:type="dcterms:W3CDTF">2017-09-21T02:44:43Z</dcterms:modified>
</cp:coreProperties>
</file>