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9" r:id="rId2"/>
    <p:sldId id="270" r:id="rId3"/>
    <p:sldId id="257" r:id="rId4"/>
    <p:sldId id="259" r:id="rId5"/>
    <p:sldId id="272" r:id="rId6"/>
    <p:sldId id="267" r:id="rId7"/>
    <p:sldId id="280" r:id="rId8"/>
    <p:sldId id="268" r:id="rId9"/>
    <p:sldId id="258" r:id="rId10"/>
    <p:sldId id="273" r:id="rId11"/>
    <p:sldId id="274" r:id="rId12"/>
    <p:sldId id="261" r:id="rId13"/>
    <p:sldId id="277" r:id="rId14"/>
    <p:sldId id="283" r:id="rId15"/>
    <p:sldId id="281" r:id="rId16"/>
    <p:sldId id="282" r:id="rId17"/>
    <p:sldId id="285" r:id="rId18"/>
    <p:sldId id="271" r:id="rId1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RTY\Desktop\SAN%20RAFAEL%20D%20FUNDACION\analisis%20san%20rafae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COMPORTAMIENTO DEL PASIVO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line3DChart>
        <c:grouping val="standard"/>
        <c:varyColors val="0"/>
        <c:ser>
          <c:idx val="1"/>
          <c:order val="1"/>
          <c:tx>
            <c:strRef>
              <c:f>'CIFRAS BALANCE INDICADORES'!$A$176</c:f>
              <c:strCache>
                <c:ptCount val="1"/>
                <c:pt idx="0">
                  <c:v>TOTAL PASIVO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/>
          </c:spPr>
          <c:dLbls>
            <c:dLbl>
              <c:idx val="0"/>
              <c:layout>
                <c:manualLayout>
                  <c:x val="-0.10833333333333335"/>
                  <c:y val="-6.481481481481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F93-4F8B-99C2-30B0DC7A9D66}"/>
                </c:ext>
              </c:extLst>
            </c:dLbl>
            <c:dLbl>
              <c:idx val="1"/>
              <c:layout>
                <c:manualLayout>
                  <c:x val="-8.0555555555555602E-2"/>
                  <c:y val="9.7222222222222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F93-4F8B-99C2-30B0DC7A9D66}"/>
                </c:ext>
              </c:extLst>
            </c:dLbl>
            <c:dLbl>
              <c:idx val="2"/>
              <c:layout>
                <c:manualLayout>
                  <c:x val="-7.2222222222222326E-2"/>
                  <c:y val="-6.9444444444444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F93-4F8B-99C2-30B0DC7A9D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'CIFRAS BALANCE INDICADORES'!$B$175:$E$175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'CIFRAS BALANCE INDICADORES'!$B$176:$E$176</c:f>
              <c:numCache>
                <c:formatCode>_(* #,##0.00_);_(* \(#,##0.00\);_(* "-"??_);_(@_)</c:formatCode>
                <c:ptCount val="4"/>
                <c:pt idx="0">
                  <c:v>2534853</c:v>
                </c:pt>
                <c:pt idx="1">
                  <c:v>3429995</c:v>
                </c:pt>
                <c:pt idx="2">
                  <c:v>5744705.4100000001</c:v>
                </c:pt>
                <c:pt idx="3">
                  <c:v>5227750.6100000003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F93-4F8B-99C2-30B0DC7A9D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8302192"/>
        <c:axId val="428302584"/>
        <c:axId val="425893136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'CIFRAS BALANCE INDICADORES'!$A$175</c15:sqref>
                        </c15:formulaRef>
                      </c:ext>
                    </c:extLst>
                    <c:strCache>
                      <c:ptCount val="1"/>
                      <c:pt idx="0">
                        <c:v>Variable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  <a:sp3d/>
                </c:spPr>
                <c:cat>
                  <c:numRef>
                    <c:extLst>
                      <c:ext uri="{02D57815-91ED-43cb-92C2-25804820EDAC}">
                        <c15:formulaRef>
                          <c15:sqref>'CIFRAS BALANCE INDICADORES'!$B$175:$E$175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2014</c:v>
                      </c:pt>
                      <c:pt idx="1">
                        <c:v>2015</c:v>
                      </c:pt>
                      <c:pt idx="2">
                        <c:v>2016</c:v>
                      </c:pt>
                      <c:pt idx="3">
                        <c:v>2017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'CIFRAS BALANCE INDICADORES'!$B$175:$E$175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2014</c:v>
                      </c:pt>
                      <c:pt idx="1">
                        <c:v>2015</c:v>
                      </c:pt>
                      <c:pt idx="2">
                        <c:v>2016</c:v>
                      </c:pt>
                      <c:pt idx="3">
                        <c:v>2017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8F93-4F8B-99C2-30B0DC7A9D66}"/>
                  </c:ext>
                </c:extLst>
              </c15:ser>
            </c15:filteredLineSeries>
          </c:ext>
        </c:extLst>
      </c:line3DChart>
      <c:catAx>
        <c:axId val="428302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28302584"/>
        <c:crosses val="autoZero"/>
        <c:auto val="1"/>
        <c:lblAlgn val="ctr"/>
        <c:lblOffset val="100"/>
        <c:noMultiLvlLbl val="0"/>
      </c:catAx>
      <c:valAx>
        <c:axId val="4283025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crossAx val="428302192"/>
        <c:crosses val="autoZero"/>
        <c:crossBetween val="between"/>
      </c:valAx>
      <c:serAx>
        <c:axId val="425893136"/>
        <c:scaling>
          <c:orientation val="minMax"/>
        </c:scaling>
        <c:delete val="1"/>
        <c:axPos val="b"/>
        <c:majorTickMark val="out"/>
        <c:minorTickMark val="none"/>
        <c:tickLblPos val="nextTo"/>
        <c:crossAx val="428302584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ACA12-C14F-402C-8B85-9774AB8219E3}" type="datetimeFigureOut">
              <a:rPr lang="es-CO" smtClean="0"/>
              <a:t>28/06/2018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B2FD-586C-4B19-A3A8-89E888D5EDF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90088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ACA12-C14F-402C-8B85-9774AB8219E3}" type="datetimeFigureOut">
              <a:rPr lang="es-CO" smtClean="0"/>
              <a:t>28/06/2018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B2FD-586C-4B19-A3A8-89E888D5EDF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24484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ACA12-C14F-402C-8B85-9774AB8219E3}" type="datetimeFigureOut">
              <a:rPr lang="es-CO" smtClean="0"/>
              <a:t>28/06/2018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B2FD-586C-4B19-A3A8-89E888D5EDFF}" type="slidenum">
              <a:rPr lang="es-CO" smtClean="0"/>
              <a:t>‹Nº›</a:t>
            </a:fld>
            <a:endParaRPr lang="es-CO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1594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ACA12-C14F-402C-8B85-9774AB8219E3}" type="datetimeFigureOut">
              <a:rPr lang="es-CO" smtClean="0"/>
              <a:t>28/06/2018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B2FD-586C-4B19-A3A8-89E888D5EDF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19037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ACA12-C14F-402C-8B85-9774AB8219E3}" type="datetimeFigureOut">
              <a:rPr lang="es-CO" smtClean="0"/>
              <a:t>28/06/2018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B2FD-586C-4B19-A3A8-89E888D5EDFF}" type="slidenum">
              <a:rPr lang="es-CO" smtClean="0"/>
              <a:t>‹Nº›</a:t>
            </a:fld>
            <a:endParaRPr lang="es-CO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9705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ACA12-C14F-402C-8B85-9774AB8219E3}" type="datetimeFigureOut">
              <a:rPr lang="es-CO" smtClean="0"/>
              <a:t>28/06/2018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B2FD-586C-4B19-A3A8-89E888D5EDF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62336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ACA12-C14F-402C-8B85-9774AB8219E3}" type="datetimeFigureOut">
              <a:rPr lang="es-CO" smtClean="0"/>
              <a:t>28/06/2018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B2FD-586C-4B19-A3A8-89E888D5EDF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8645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ACA12-C14F-402C-8B85-9774AB8219E3}" type="datetimeFigureOut">
              <a:rPr lang="es-CO" smtClean="0"/>
              <a:t>28/06/2018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B2FD-586C-4B19-A3A8-89E888D5EDF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41029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ACA12-C14F-402C-8B85-9774AB8219E3}" type="datetimeFigureOut">
              <a:rPr lang="es-CO" smtClean="0"/>
              <a:t>28/06/2018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B2FD-586C-4B19-A3A8-89E888D5EDF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06620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ACA12-C14F-402C-8B85-9774AB8219E3}" type="datetimeFigureOut">
              <a:rPr lang="es-CO" smtClean="0"/>
              <a:t>28/06/2018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B2FD-586C-4B19-A3A8-89E888D5EDF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3073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ACA12-C14F-402C-8B85-9774AB8219E3}" type="datetimeFigureOut">
              <a:rPr lang="es-CO" smtClean="0"/>
              <a:t>28/06/2018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B2FD-586C-4B19-A3A8-89E888D5EDF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6287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ACA12-C14F-402C-8B85-9774AB8219E3}" type="datetimeFigureOut">
              <a:rPr lang="es-CO" smtClean="0"/>
              <a:t>28/06/2018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B2FD-586C-4B19-A3A8-89E888D5EDF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2897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ACA12-C14F-402C-8B85-9774AB8219E3}" type="datetimeFigureOut">
              <a:rPr lang="es-CO" smtClean="0"/>
              <a:t>28/06/2018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B2FD-586C-4B19-A3A8-89E888D5EDF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06107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ACA12-C14F-402C-8B85-9774AB8219E3}" type="datetimeFigureOut">
              <a:rPr lang="es-CO" smtClean="0"/>
              <a:t>28/06/2018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B2FD-586C-4B19-A3A8-89E888D5EDF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4358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ACA12-C14F-402C-8B85-9774AB8219E3}" type="datetimeFigureOut">
              <a:rPr lang="es-CO" smtClean="0"/>
              <a:t>28/06/2018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B2FD-586C-4B19-A3A8-89E888D5EDF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B2FD-586C-4B19-A3A8-89E888D5EDFF}" type="slidenum">
              <a:rPr lang="es-CO" smtClean="0"/>
              <a:t>‹Nº›</a:t>
            </a:fld>
            <a:endParaRPr lang="es-C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ACA12-C14F-402C-8B85-9774AB8219E3}" type="datetimeFigureOut">
              <a:rPr lang="es-CO" smtClean="0"/>
              <a:t>28/06/2018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9731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ACA12-C14F-402C-8B85-9774AB8219E3}" type="datetimeFigureOut">
              <a:rPr lang="es-CO" smtClean="0"/>
              <a:t>28/06/2018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4B6B2FD-586C-4B19-A3A8-89E888D5EDF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51862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EMBRETE CARTA eseHsanRafa"/>
          <p:cNvPicPr/>
          <p:nvPr/>
        </p:nvPicPr>
        <p:blipFill rotWithShape="1"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" r="77669" b="81723"/>
          <a:stretch/>
        </p:blipFill>
        <p:spPr bwMode="auto">
          <a:xfrm>
            <a:off x="1002196" y="245612"/>
            <a:ext cx="889248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 descr="C:\Users\clarita\Downloads\photo.jpg"/>
          <p:cNvPicPr/>
          <p:nvPr/>
        </p:nvPicPr>
        <p:blipFill rotWithShape="1">
          <a:blip r:embed="rId3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2" b="17073"/>
          <a:stretch/>
        </p:blipFill>
        <p:spPr bwMode="auto">
          <a:xfrm>
            <a:off x="0" y="6063224"/>
            <a:ext cx="1475656" cy="750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2086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INDICADORES FINANCIEROS</a:t>
            </a:r>
            <a:endParaRPr lang="es-CO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043250"/>
              </p:ext>
            </p:extLst>
          </p:nvPr>
        </p:nvGraphicFramePr>
        <p:xfrm>
          <a:off x="440316" y="2365307"/>
          <a:ext cx="5308600" cy="9639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1720">
                  <a:extLst>
                    <a:ext uri="{9D8B030D-6E8A-4147-A177-3AD203B41FA5}">
                      <a16:colId xmlns:a16="http://schemas.microsoft.com/office/drawing/2014/main" val="4067261945"/>
                    </a:ext>
                  </a:extLst>
                </a:gridCol>
                <a:gridCol w="1061720">
                  <a:extLst>
                    <a:ext uri="{9D8B030D-6E8A-4147-A177-3AD203B41FA5}">
                      <a16:colId xmlns:a16="http://schemas.microsoft.com/office/drawing/2014/main" val="3453080148"/>
                    </a:ext>
                  </a:extLst>
                </a:gridCol>
                <a:gridCol w="1061720">
                  <a:extLst>
                    <a:ext uri="{9D8B030D-6E8A-4147-A177-3AD203B41FA5}">
                      <a16:colId xmlns:a16="http://schemas.microsoft.com/office/drawing/2014/main" val="2568769080"/>
                    </a:ext>
                  </a:extLst>
                </a:gridCol>
                <a:gridCol w="1061720">
                  <a:extLst>
                    <a:ext uri="{9D8B030D-6E8A-4147-A177-3AD203B41FA5}">
                      <a16:colId xmlns:a16="http://schemas.microsoft.com/office/drawing/2014/main" val="2599770747"/>
                    </a:ext>
                  </a:extLst>
                </a:gridCol>
                <a:gridCol w="1061720">
                  <a:extLst>
                    <a:ext uri="{9D8B030D-6E8A-4147-A177-3AD203B41FA5}">
                      <a16:colId xmlns:a16="http://schemas.microsoft.com/office/drawing/2014/main" val="750677190"/>
                    </a:ext>
                  </a:extLst>
                </a:gridCol>
              </a:tblGrid>
              <a:tr h="16764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ESTRUCTURA FINANCIERA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76940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DETALLES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2014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2015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2016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2017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1059393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ACTIVO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100%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100%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100%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100%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7444233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PASIVO 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29%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32%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40%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32%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00052093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PATRIMONIO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71%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68%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60%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68%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17096878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695233"/>
              </p:ext>
            </p:extLst>
          </p:nvPr>
        </p:nvGraphicFramePr>
        <p:xfrm>
          <a:off x="2166" y="4999255"/>
          <a:ext cx="6184900" cy="11567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1000">
                  <a:extLst>
                    <a:ext uri="{9D8B030D-6E8A-4147-A177-3AD203B41FA5}">
                      <a16:colId xmlns:a16="http://schemas.microsoft.com/office/drawing/2014/main" val="696035186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3448365618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3527405132"/>
                    </a:ext>
                  </a:extLst>
                </a:gridCol>
                <a:gridCol w="1892300">
                  <a:extLst>
                    <a:ext uri="{9D8B030D-6E8A-4147-A177-3AD203B41FA5}">
                      <a16:colId xmlns:a16="http://schemas.microsoft.com/office/drawing/2014/main" val="301013925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AÑO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PASIVO TOTAL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ACTIVO TOTAL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INDICE ENDEUDAMIENTO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105994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2014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2,534,853,315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8,862,690,400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29%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555539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2015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3,429,995,090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10,706,372,677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32%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864588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2016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5,744,705,405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14,226,196,120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40%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8198461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2017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5,227,750,608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16,243,364,608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32%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199778825"/>
                  </a:ext>
                </a:extLst>
              </a:tr>
              <a:tr h="19050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FUENTE: SIHO.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529474"/>
                  </a:ext>
                </a:extLst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567543" y="4611189"/>
            <a:ext cx="5133703" cy="378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NIVEL DE ENDEUDAMIENTO</a:t>
            </a:r>
            <a:endParaRPr lang="es-CO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061852"/>
              </p:ext>
            </p:extLst>
          </p:nvPr>
        </p:nvGraphicFramePr>
        <p:xfrm>
          <a:off x="6426925" y="3267642"/>
          <a:ext cx="5529951" cy="11567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6218">
                  <a:extLst>
                    <a:ext uri="{9D8B030D-6E8A-4147-A177-3AD203B41FA5}">
                      <a16:colId xmlns:a16="http://schemas.microsoft.com/office/drawing/2014/main" val="1788280234"/>
                    </a:ext>
                  </a:extLst>
                </a:gridCol>
                <a:gridCol w="1112715">
                  <a:extLst>
                    <a:ext uri="{9D8B030D-6E8A-4147-A177-3AD203B41FA5}">
                      <a16:colId xmlns:a16="http://schemas.microsoft.com/office/drawing/2014/main" val="3579153296"/>
                    </a:ext>
                  </a:extLst>
                </a:gridCol>
                <a:gridCol w="1249107">
                  <a:extLst>
                    <a:ext uri="{9D8B030D-6E8A-4147-A177-3AD203B41FA5}">
                      <a16:colId xmlns:a16="http://schemas.microsoft.com/office/drawing/2014/main" val="646957488"/>
                    </a:ext>
                  </a:extLst>
                </a:gridCol>
                <a:gridCol w="1691911">
                  <a:extLst>
                    <a:ext uri="{9D8B030D-6E8A-4147-A177-3AD203B41FA5}">
                      <a16:colId xmlns:a16="http://schemas.microsoft.com/office/drawing/2014/main" val="2307201134"/>
                    </a:ext>
                  </a:extLst>
                </a:gridCol>
              </a:tblGrid>
              <a:tr h="183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AÑO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ACTIVO CTE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PASIVOS CTE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INDICE LIQUIDEZ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2068574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2014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2,788,581,788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1,290,610,641.00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2.16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226368511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2015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2,908,094,224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2,147,591,842.00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1.35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809554421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2016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5,564,186,531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3,242,668,224.00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1.72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550868718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2017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8,815,275,901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1,566,277,608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5.63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245895458"/>
                  </a:ext>
                </a:extLst>
              </a:tr>
              <a:tr h="183515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FUENTE: SIHO.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457612"/>
                  </a:ext>
                </a:extLst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8038019" y="2828374"/>
            <a:ext cx="3918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INDICE DE LIQUIDEZ</a:t>
            </a:r>
            <a:endParaRPr lang="es-CO" dirty="0"/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326366"/>
              </p:ext>
            </p:extLst>
          </p:nvPr>
        </p:nvGraphicFramePr>
        <p:xfrm>
          <a:off x="6591127" y="5583174"/>
          <a:ext cx="5365750" cy="9639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7480">
                  <a:extLst>
                    <a:ext uri="{9D8B030D-6E8A-4147-A177-3AD203B41FA5}">
                      <a16:colId xmlns:a16="http://schemas.microsoft.com/office/drawing/2014/main" val="868767848"/>
                    </a:ext>
                  </a:extLst>
                </a:gridCol>
                <a:gridCol w="1084580">
                  <a:extLst>
                    <a:ext uri="{9D8B030D-6E8A-4147-A177-3AD203B41FA5}">
                      <a16:colId xmlns:a16="http://schemas.microsoft.com/office/drawing/2014/main" val="325854801"/>
                    </a:ext>
                  </a:extLst>
                </a:gridCol>
                <a:gridCol w="1212215">
                  <a:extLst>
                    <a:ext uri="{9D8B030D-6E8A-4147-A177-3AD203B41FA5}">
                      <a16:colId xmlns:a16="http://schemas.microsoft.com/office/drawing/2014/main" val="4242111826"/>
                    </a:ext>
                  </a:extLst>
                </a:gridCol>
                <a:gridCol w="1641475">
                  <a:extLst>
                    <a:ext uri="{9D8B030D-6E8A-4147-A177-3AD203B41FA5}">
                      <a16:colId xmlns:a16="http://schemas.microsoft.com/office/drawing/2014/main" val="211901904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AÑO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UTILIDAD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VENTA SERVI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RENTABILIDAD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5042776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2014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1,104,957,615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7,377,509,965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15%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6188141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2015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948,536,661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9,462,604,771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10%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6156614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2016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1,131,229,996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9,939,083,110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11%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8086194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2017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4,557,978,223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12,674,298,882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36%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315955553"/>
                  </a:ext>
                </a:extLst>
              </a:tr>
            </a:tbl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7837714" y="5073969"/>
            <a:ext cx="3838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INDICE DE RENTABILIDAD</a:t>
            </a:r>
            <a:endParaRPr lang="es-CO" dirty="0"/>
          </a:p>
        </p:txBody>
      </p:sp>
      <p:pic>
        <p:nvPicPr>
          <p:cNvPr id="11" name="8 Imagen" descr="C:\Users\clarita\Downloads\photo.jpg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2" b="17073"/>
          <a:stretch/>
        </p:blipFill>
        <p:spPr bwMode="auto">
          <a:xfrm>
            <a:off x="0" y="6118166"/>
            <a:ext cx="1475656" cy="7398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3 Imagen" descr="MEMBRETE CARTA eseHsanRafa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" r="77669" b="81723"/>
          <a:stretch/>
        </p:blipFill>
        <p:spPr bwMode="auto">
          <a:xfrm>
            <a:off x="0" y="-102261"/>
            <a:ext cx="1437816" cy="111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2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790" y="1507803"/>
            <a:ext cx="5612130" cy="51866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004458" y="332509"/>
            <a:ext cx="5480462" cy="1011838"/>
          </a:xfrm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s-CO" sz="6000" b="1" i="1" dirty="0" smtClean="0">
                <a:latin typeface="Candara" panose="020E0502030303020204" pitchFamily="34" charset="0"/>
              </a:rPr>
              <a:t>PRODUCCION</a:t>
            </a:r>
            <a:endParaRPr lang="es-CO" sz="6000" b="1" i="1" dirty="0">
              <a:latin typeface="Candara" panose="020E0502030303020204" pitchFamily="34" charset="0"/>
            </a:endParaRPr>
          </a:p>
        </p:txBody>
      </p:sp>
      <p:pic>
        <p:nvPicPr>
          <p:cNvPr id="6" name="8 Imagen" descr="C:\Users\clarita\Downloads\photo.jpg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2" b="17073"/>
          <a:stretch/>
        </p:blipFill>
        <p:spPr bwMode="auto">
          <a:xfrm>
            <a:off x="0" y="6107848"/>
            <a:ext cx="1475656" cy="750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3 Imagen" descr="MEMBRETE CARTA eseHsanRafa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" r="77669" b="81723"/>
          <a:stretch/>
        </p:blipFill>
        <p:spPr bwMode="auto">
          <a:xfrm>
            <a:off x="0" y="-102261"/>
            <a:ext cx="1437816" cy="111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22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8 Imagen" descr="C:\Users\clarita\Downloads\photo.jpg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2" b="17073"/>
          <a:stretch/>
        </p:blipFill>
        <p:spPr bwMode="auto">
          <a:xfrm>
            <a:off x="0" y="6107848"/>
            <a:ext cx="1475656" cy="750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004458" y="332509"/>
            <a:ext cx="5480462" cy="1011838"/>
          </a:xfrm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s-CO" sz="6000" b="1" i="1" dirty="0" smtClean="0">
                <a:latin typeface="Candara" panose="020E0502030303020204" pitchFamily="34" charset="0"/>
              </a:rPr>
              <a:t>PRODUCCION</a:t>
            </a:r>
            <a:endParaRPr lang="es-CO" sz="6000" b="1" i="1" dirty="0">
              <a:latin typeface="Candara" panose="020E0502030303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516435"/>
              </p:ext>
            </p:extLst>
          </p:nvPr>
        </p:nvGraphicFramePr>
        <p:xfrm>
          <a:off x="2458194" y="1765227"/>
          <a:ext cx="5721530" cy="43426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2733">
                  <a:extLst>
                    <a:ext uri="{9D8B030D-6E8A-4147-A177-3AD203B41FA5}">
                      <a16:colId xmlns:a16="http://schemas.microsoft.com/office/drawing/2014/main" val="4000107097"/>
                    </a:ext>
                  </a:extLst>
                </a:gridCol>
                <a:gridCol w="774285">
                  <a:extLst>
                    <a:ext uri="{9D8B030D-6E8A-4147-A177-3AD203B41FA5}">
                      <a16:colId xmlns:a16="http://schemas.microsoft.com/office/drawing/2014/main" val="625151475"/>
                    </a:ext>
                  </a:extLst>
                </a:gridCol>
                <a:gridCol w="819416">
                  <a:extLst>
                    <a:ext uri="{9D8B030D-6E8A-4147-A177-3AD203B41FA5}">
                      <a16:colId xmlns:a16="http://schemas.microsoft.com/office/drawing/2014/main" val="123896494"/>
                    </a:ext>
                  </a:extLst>
                </a:gridCol>
                <a:gridCol w="822955">
                  <a:extLst>
                    <a:ext uri="{9D8B030D-6E8A-4147-A177-3AD203B41FA5}">
                      <a16:colId xmlns:a16="http://schemas.microsoft.com/office/drawing/2014/main" val="2855751544"/>
                    </a:ext>
                  </a:extLst>
                </a:gridCol>
                <a:gridCol w="1132141">
                  <a:extLst>
                    <a:ext uri="{9D8B030D-6E8A-4147-A177-3AD203B41FA5}">
                      <a16:colId xmlns:a16="http://schemas.microsoft.com/office/drawing/2014/main" val="2979314224"/>
                    </a:ext>
                  </a:extLst>
                </a:gridCol>
              </a:tblGrid>
              <a:tr h="175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Variable</a:t>
                      </a:r>
                      <a:endParaRPr lang="es-CO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7" marR="357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2014</a:t>
                      </a:r>
                      <a:endParaRPr lang="es-CO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7" marR="357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2015</a:t>
                      </a:r>
                      <a:endParaRPr lang="es-CO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7" marR="357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2016</a:t>
                      </a:r>
                      <a:endParaRPr lang="es-CO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7" marR="357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2017</a:t>
                      </a:r>
                      <a:endParaRPr lang="es-CO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7" marR="35797" marT="0" marB="0" anchor="ctr"/>
                </a:tc>
                <a:extLst>
                  <a:ext uri="{0D108BD9-81ED-4DB2-BD59-A6C34878D82A}">
                    <a16:rowId xmlns:a16="http://schemas.microsoft.com/office/drawing/2014/main" val="1894046888"/>
                  </a:ext>
                </a:extLst>
              </a:tr>
              <a:tr h="1751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Camas de hospitalización</a:t>
                      </a:r>
                      <a:endParaRPr lang="es-CO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7" marR="3579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39</a:t>
                      </a:r>
                      <a:endParaRPr lang="es-CO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7" marR="3579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39</a:t>
                      </a:r>
                      <a:endParaRPr lang="es-CO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7" marR="3579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39</a:t>
                      </a:r>
                      <a:endParaRPr lang="es-CO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7" marR="3579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39</a:t>
                      </a:r>
                      <a:endParaRPr lang="es-CO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7" marR="35797" marT="0" marB="0" anchor="ctr"/>
                </a:tc>
                <a:extLst>
                  <a:ext uri="{0D108BD9-81ED-4DB2-BD59-A6C34878D82A}">
                    <a16:rowId xmlns:a16="http://schemas.microsoft.com/office/drawing/2014/main" val="3881890220"/>
                  </a:ext>
                </a:extLst>
              </a:tr>
              <a:tr h="1751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Total de egresos</a:t>
                      </a:r>
                      <a:endParaRPr lang="es-CO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7" marR="3579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5.044</a:t>
                      </a:r>
                      <a:endParaRPr lang="es-CO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7" marR="3579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4.512</a:t>
                      </a:r>
                      <a:endParaRPr lang="es-CO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7" marR="3579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4.682</a:t>
                      </a:r>
                      <a:endParaRPr lang="es-CO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7" marR="3579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5.557</a:t>
                      </a:r>
                      <a:endParaRPr lang="es-CO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7" marR="35797" marT="0" marB="0" anchor="ctr"/>
                </a:tc>
                <a:extLst>
                  <a:ext uri="{0D108BD9-81ED-4DB2-BD59-A6C34878D82A}">
                    <a16:rowId xmlns:a16="http://schemas.microsoft.com/office/drawing/2014/main" val="3174061804"/>
                  </a:ext>
                </a:extLst>
              </a:tr>
              <a:tr h="1751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Porcentaje Ocupacional</a:t>
                      </a:r>
                      <a:endParaRPr lang="es-CO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7" marR="3579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91,09</a:t>
                      </a:r>
                      <a:endParaRPr lang="es-CO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7" marR="3579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89,95</a:t>
                      </a:r>
                      <a:endParaRPr lang="es-CO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7" marR="3579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87,77</a:t>
                      </a:r>
                      <a:endParaRPr lang="es-CO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7" marR="3579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91,47</a:t>
                      </a:r>
                      <a:endParaRPr lang="es-CO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7" marR="35797" marT="0" marB="0" anchor="ctr"/>
                </a:tc>
                <a:extLst>
                  <a:ext uri="{0D108BD9-81ED-4DB2-BD59-A6C34878D82A}">
                    <a16:rowId xmlns:a16="http://schemas.microsoft.com/office/drawing/2014/main" val="1796683009"/>
                  </a:ext>
                </a:extLst>
              </a:tr>
              <a:tr h="1751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Promedio </a:t>
                      </a:r>
                      <a:r>
                        <a:rPr lang="es-CO" sz="900" dirty="0" err="1">
                          <a:effectLst/>
                        </a:rPr>
                        <a:t>Dias</a:t>
                      </a:r>
                      <a:r>
                        <a:rPr lang="es-CO" sz="900" dirty="0">
                          <a:effectLst/>
                        </a:rPr>
                        <a:t> Estancia</a:t>
                      </a:r>
                      <a:endParaRPr lang="es-CO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7" marR="3579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2,54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7" marR="3579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2,78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7" marR="3579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2,62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7" marR="3579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2,32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7" marR="35797" marT="0" marB="0" anchor="ctr"/>
                </a:tc>
                <a:extLst>
                  <a:ext uri="{0D108BD9-81ED-4DB2-BD59-A6C34878D82A}">
                    <a16:rowId xmlns:a16="http://schemas.microsoft.com/office/drawing/2014/main" val="4024521217"/>
                  </a:ext>
                </a:extLst>
              </a:tr>
              <a:tr h="1751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Giro Cama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7" marR="3579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129,33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7" marR="3579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115,69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7" marR="3579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120,05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7" marR="3579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142,49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7" marR="35797" marT="0" marB="0" anchor="ctr"/>
                </a:tc>
                <a:extLst>
                  <a:ext uri="{0D108BD9-81ED-4DB2-BD59-A6C34878D82A}">
                    <a16:rowId xmlns:a16="http://schemas.microsoft.com/office/drawing/2014/main" val="1294560961"/>
                  </a:ext>
                </a:extLst>
              </a:tr>
              <a:tr h="1751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Consultas Electivas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7" marR="3579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13.709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7" marR="3579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14.841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7" marR="3579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14.417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7" marR="3579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17.418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7" marR="35797" marT="0" marB="0" anchor="ctr"/>
                </a:tc>
                <a:extLst>
                  <a:ext uri="{0D108BD9-81ED-4DB2-BD59-A6C34878D82A}">
                    <a16:rowId xmlns:a16="http://schemas.microsoft.com/office/drawing/2014/main" val="2134558193"/>
                  </a:ext>
                </a:extLst>
              </a:tr>
              <a:tr h="517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Consultas de medicina general urgentes realizadas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7" marR="3579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10.663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7" marR="3579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9.883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7" marR="3579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13.632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7" marR="3579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13.385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7" marR="35797" marT="0" marB="0" anchor="ctr"/>
                </a:tc>
                <a:extLst>
                  <a:ext uri="{0D108BD9-81ED-4DB2-BD59-A6C34878D82A}">
                    <a16:rowId xmlns:a16="http://schemas.microsoft.com/office/drawing/2014/main" val="714397130"/>
                  </a:ext>
                </a:extLst>
              </a:tr>
              <a:tr h="517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Consultas de medicina especializada urgentes realizadas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7" marR="3579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9.430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7" marR="3579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10.210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7" marR="3579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11.426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7" marR="3579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12.256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7" marR="35797" marT="0" marB="0" anchor="ctr"/>
                </a:tc>
                <a:extLst>
                  <a:ext uri="{0D108BD9-81ED-4DB2-BD59-A6C34878D82A}">
                    <a16:rowId xmlns:a16="http://schemas.microsoft.com/office/drawing/2014/main" val="1794292873"/>
                  </a:ext>
                </a:extLst>
              </a:tr>
              <a:tr h="517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Total de cirugías realizadas (Sin incluir partos y cesáreas)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7" marR="3579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1.371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7" marR="3579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1.203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7" marR="3579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1.280</a:t>
                      </a:r>
                      <a:endParaRPr lang="es-CO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7" marR="3579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2.254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7" marR="35797" marT="0" marB="0" anchor="ctr"/>
                </a:tc>
                <a:extLst>
                  <a:ext uri="{0D108BD9-81ED-4DB2-BD59-A6C34878D82A}">
                    <a16:rowId xmlns:a16="http://schemas.microsoft.com/office/drawing/2014/main" val="2953407354"/>
                  </a:ext>
                </a:extLst>
              </a:tr>
              <a:tr h="1751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Numero de partos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7" marR="3579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1.169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7" marR="3579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1.003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7" marR="3579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985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7" marR="3579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1.282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7" marR="35797" marT="0" marB="0" anchor="ctr"/>
                </a:tc>
                <a:extLst>
                  <a:ext uri="{0D108BD9-81ED-4DB2-BD59-A6C34878D82A}">
                    <a16:rowId xmlns:a16="http://schemas.microsoft.com/office/drawing/2014/main" val="2991081264"/>
                  </a:ext>
                </a:extLst>
              </a:tr>
              <a:tr h="1751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% Partos por cesárea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7" marR="3579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54,58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7" marR="3579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50,35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7" marR="3579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50,66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7" marR="3579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47,43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7" marR="35797" marT="0" marB="0" anchor="ctr"/>
                </a:tc>
                <a:extLst>
                  <a:ext uri="{0D108BD9-81ED-4DB2-BD59-A6C34878D82A}">
                    <a16:rowId xmlns:a16="http://schemas.microsoft.com/office/drawing/2014/main" val="3164398902"/>
                  </a:ext>
                </a:extLst>
              </a:tr>
              <a:tr h="1751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Exámenes de laboratorio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7" marR="3579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50.161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7" marR="3579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57.184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7" marR="3579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42.890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7" marR="3579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50.552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7" marR="35797" marT="0" marB="0" anchor="ctr"/>
                </a:tc>
                <a:extLst>
                  <a:ext uri="{0D108BD9-81ED-4DB2-BD59-A6C34878D82A}">
                    <a16:rowId xmlns:a16="http://schemas.microsoft.com/office/drawing/2014/main" val="2015272685"/>
                  </a:ext>
                </a:extLst>
              </a:tr>
              <a:tr h="350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Número de imágenes diagnósticas tomadas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7" marR="3579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10.516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7" marR="3579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11.744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7" marR="3579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11.341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7" marR="3579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13.071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7" marR="35797" marT="0" marB="0" anchor="ctr"/>
                </a:tc>
                <a:extLst>
                  <a:ext uri="{0D108BD9-81ED-4DB2-BD59-A6C34878D82A}">
                    <a16:rowId xmlns:a16="http://schemas.microsoft.com/office/drawing/2014/main" val="4051937628"/>
                  </a:ext>
                </a:extLst>
              </a:tr>
              <a:tr h="3447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Dosis de biológico aplicadas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7" marR="3579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610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7" marR="3579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0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7" marR="3579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1.906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7" marR="3579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2.450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7" marR="35797" marT="0" marB="0" anchor="ctr"/>
                </a:tc>
                <a:extLst>
                  <a:ext uri="{0D108BD9-81ED-4DB2-BD59-A6C34878D82A}">
                    <a16:rowId xmlns:a16="http://schemas.microsoft.com/office/drawing/2014/main" val="4075300619"/>
                  </a:ext>
                </a:extLst>
              </a:tr>
              <a:tr h="3447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Producción Equivalente UVR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7" marR="3579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809.447,82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7" marR="3579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804.893,80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7" marR="3579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792.347,77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7" marR="3579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1.002.345,84</a:t>
                      </a:r>
                      <a:endParaRPr lang="es-CO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97" marR="35797" marT="0" marB="0" anchor="ctr"/>
                </a:tc>
                <a:extLst>
                  <a:ext uri="{0D108BD9-81ED-4DB2-BD59-A6C34878D82A}">
                    <a16:rowId xmlns:a16="http://schemas.microsoft.com/office/drawing/2014/main" val="4025125487"/>
                  </a:ext>
                </a:extLst>
              </a:tr>
            </a:tbl>
          </a:graphicData>
        </a:graphic>
      </p:graphicFrame>
      <p:pic>
        <p:nvPicPr>
          <p:cNvPr id="5" name="3 Imagen" descr="MEMBRETE CARTA eseHsanRafa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" r="77669" b="81723"/>
          <a:stretch/>
        </p:blipFill>
        <p:spPr bwMode="auto">
          <a:xfrm>
            <a:off x="0" y="-102261"/>
            <a:ext cx="1437816" cy="111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73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004458" y="332509"/>
            <a:ext cx="5480462" cy="1011838"/>
          </a:xfrm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s-CO" sz="6000" b="1" i="1" dirty="0" smtClean="0">
                <a:latin typeface="Candara" panose="020E0502030303020204" pitchFamily="34" charset="0"/>
              </a:rPr>
              <a:t>JURIDICA</a:t>
            </a:r>
            <a:endParaRPr lang="es-CO" sz="6000" b="1" i="1" dirty="0">
              <a:latin typeface="Candara" panose="020E0502030303020204" pitchFamily="34" charset="0"/>
            </a:endParaRPr>
          </a:p>
        </p:txBody>
      </p:sp>
      <p:pic>
        <p:nvPicPr>
          <p:cNvPr id="6" name="8 Imagen" descr="C:\Users\clarita\Downloads\photo.jpg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2" b="17073"/>
          <a:stretch/>
        </p:blipFill>
        <p:spPr bwMode="auto">
          <a:xfrm>
            <a:off x="0" y="6107848"/>
            <a:ext cx="1475656" cy="750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3 Imagen" descr="MEMBRETE CARTA eseHsanRafa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" r="77669" b="81723"/>
          <a:stretch/>
        </p:blipFill>
        <p:spPr bwMode="auto">
          <a:xfrm>
            <a:off x="0" y="-102261"/>
            <a:ext cx="1437816" cy="111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39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004458" y="332509"/>
            <a:ext cx="5480462" cy="1011838"/>
          </a:xfrm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s-CO" sz="6000" b="1" i="1" dirty="0" smtClean="0">
                <a:latin typeface="Candara" panose="020E0502030303020204" pitchFamily="34" charset="0"/>
              </a:rPr>
              <a:t>JURIDICA</a:t>
            </a:r>
            <a:endParaRPr lang="es-CO" sz="6000" b="1" i="1" dirty="0">
              <a:latin typeface="Candara" panose="020E0502030303020204" pitchFamily="34" charset="0"/>
            </a:endParaRPr>
          </a:p>
        </p:txBody>
      </p:sp>
      <p:pic>
        <p:nvPicPr>
          <p:cNvPr id="6" name="8 Imagen" descr="C:\Users\clarita\Downloads\photo.jpg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2" b="17073"/>
          <a:stretch/>
        </p:blipFill>
        <p:spPr bwMode="auto">
          <a:xfrm>
            <a:off x="0" y="6107848"/>
            <a:ext cx="1475656" cy="750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565172"/>
              </p:ext>
            </p:extLst>
          </p:nvPr>
        </p:nvGraphicFramePr>
        <p:xfrm>
          <a:off x="1919665" y="1496084"/>
          <a:ext cx="4284328" cy="4986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54087">
                  <a:extLst>
                    <a:ext uri="{9D8B030D-6E8A-4147-A177-3AD203B41FA5}">
                      <a16:colId xmlns:a16="http://schemas.microsoft.com/office/drawing/2014/main" val="210786389"/>
                    </a:ext>
                  </a:extLst>
                </a:gridCol>
                <a:gridCol w="1286599">
                  <a:extLst>
                    <a:ext uri="{9D8B030D-6E8A-4147-A177-3AD203B41FA5}">
                      <a16:colId xmlns:a16="http://schemas.microsoft.com/office/drawing/2014/main" val="522649421"/>
                    </a:ext>
                  </a:extLst>
                </a:gridCol>
                <a:gridCol w="1143642">
                  <a:extLst>
                    <a:ext uri="{9D8B030D-6E8A-4147-A177-3AD203B41FA5}">
                      <a16:colId xmlns:a16="http://schemas.microsoft.com/office/drawing/2014/main" val="825533034"/>
                    </a:ext>
                  </a:extLst>
                </a:gridCol>
              </a:tblGrid>
              <a:tr h="26906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PROVEEDOR</a:t>
                      </a:r>
                      <a:endParaRPr lang="es-CO" sz="1400" b="1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1" u="none" strike="noStrike">
                          <a:solidFill>
                            <a:schemeClr val="tx1"/>
                          </a:solidFill>
                          <a:effectLst/>
                        </a:rPr>
                        <a:t>DEUDA</a:t>
                      </a:r>
                      <a:endParaRPr lang="es-CO" sz="1400" b="1" i="1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CUOTA</a:t>
                      </a:r>
                      <a:endParaRPr lang="es-CO" sz="1400" b="1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3303084"/>
                  </a:ext>
                </a:extLst>
              </a:tr>
              <a:tr h="415394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EVELIO ESCORCIA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556.846.410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25.000.000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3519957"/>
                  </a:ext>
                </a:extLst>
              </a:tr>
              <a:tr h="48700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JOSE SUAREZ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  <a:r>
                        <a:rPr lang="es-CO" sz="14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95.000.000 </a:t>
                      </a:r>
                      <a:endParaRPr lang="es-CO" sz="14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  <a:r>
                        <a:rPr lang="es-CO" sz="14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10.000.000 </a:t>
                      </a:r>
                      <a:endParaRPr lang="es-CO" sz="14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4788672"/>
                  </a:ext>
                </a:extLst>
              </a:tr>
              <a:tr h="48700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OXIREPUESTOS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380.000.000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25.000.000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5219315"/>
                  </a:ext>
                </a:extLst>
              </a:tr>
              <a:tr h="48700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JANER </a:t>
                      </a:r>
                      <a:r>
                        <a:rPr lang="es-CO" sz="14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MORA</a:t>
                      </a:r>
                      <a:endParaRPr lang="es-CO" sz="14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50.000.000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15.000.000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9279924"/>
                  </a:ext>
                </a:extLst>
              </a:tr>
              <a:tr h="415394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GASES INDUSTRIALES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140.000.000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10.000.000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9381787"/>
                  </a:ext>
                </a:extLst>
              </a:tr>
              <a:tr h="48700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ECOSERPRO</a:t>
                      </a:r>
                      <a:endParaRPr lang="es-CO" sz="14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CO" sz="14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20.000.000</a:t>
                      </a:r>
                      <a:endParaRPr lang="es-CO" sz="14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5868841"/>
                  </a:ext>
                </a:extLst>
              </a:tr>
              <a:tr h="48700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JAVIER ESCORCIA</a:t>
                      </a:r>
                      <a:endParaRPr lang="es-CO" sz="14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CO" sz="14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5.000.000</a:t>
                      </a:r>
                      <a:endParaRPr lang="es-CO" sz="14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978716"/>
                  </a:ext>
                </a:extLst>
              </a:tr>
              <a:tr h="48700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AUDIFACT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120.000.000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20.000.000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9231755"/>
                  </a:ext>
                </a:extLst>
              </a:tr>
              <a:tr h="48700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TEAM GLASS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27.000.000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17.000.000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879348"/>
                  </a:ext>
                </a:extLst>
              </a:tr>
              <a:tr h="415394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1.503.846.410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137.000.000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7115774"/>
                  </a:ext>
                </a:extLst>
              </a:tr>
            </a:tbl>
          </a:graphicData>
        </a:graphic>
      </p:graphicFrame>
      <p:sp>
        <p:nvSpPr>
          <p:cNvPr id="8" name="1 Rectángulo"/>
          <p:cNvSpPr/>
          <p:nvPr/>
        </p:nvSpPr>
        <p:spPr>
          <a:xfrm>
            <a:off x="6498374" y="3459468"/>
            <a:ext cx="51571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i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ACUERDOS DE PAGO</a:t>
            </a:r>
            <a:endParaRPr lang="es-ES" sz="4000" b="1" i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9" name="3 Imagen" descr="MEMBRETE CARTA eseHsanRafa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" r="77669" b="81723"/>
          <a:stretch/>
        </p:blipFill>
        <p:spPr bwMode="auto">
          <a:xfrm>
            <a:off x="0" y="-102261"/>
            <a:ext cx="1437816" cy="111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44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415041" y="6608385"/>
            <a:ext cx="26805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b="1" i="1" dirty="0"/>
              <a:t>Fuente: Área </a:t>
            </a:r>
            <a:r>
              <a:rPr lang="es-CO" sz="1200" b="1" i="1" dirty="0" smtClean="0"/>
              <a:t>Talento Humano </a:t>
            </a:r>
            <a:r>
              <a:rPr lang="es-CO" sz="1200" b="1" i="1" dirty="0"/>
              <a:t>HSR</a:t>
            </a:r>
          </a:p>
        </p:txBody>
      </p:sp>
      <p:pic>
        <p:nvPicPr>
          <p:cNvPr id="8" name="Imagen 7"/>
          <p:cNvPicPr/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25"/>
          <a:stretch/>
        </p:blipFill>
        <p:spPr bwMode="auto">
          <a:xfrm>
            <a:off x="2768139" y="1959420"/>
            <a:ext cx="5902036" cy="366829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3004458" y="332509"/>
            <a:ext cx="5480462" cy="1011838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CO" sz="6000" b="1" i="1" dirty="0" smtClean="0">
                <a:latin typeface="Candara" panose="020E0502030303020204" pitchFamily="34" charset="0"/>
              </a:rPr>
              <a:t>TALENTO HUMANO</a:t>
            </a:r>
            <a:endParaRPr lang="es-CO" sz="6000" b="1" i="1" dirty="0">
              <a:latin typeface="Candara" panose="020E0502030303020204" pitchFamily="34" charset="0"/>
            </a:endParaRPr>
          </a:p>
        </p:txBody>
      </p:sp>
      <p:pic>
        <p:nvPicPr>
          <p:cNvPr id="10" name="8 Imagen" descr="C:\Users\clarita\Downloads\photo.jpg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2" b="17073"/>
          <a:stretch/>
        </p:blipFill>
        <p:spPr bwMode="auto">
          <a:xfrm>
            <a:off x="0" y="6107848"/>
            <a:ext cx="1475656" cy="750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3 Imagen" descr="MEMBRETE CARTA eseHsanRafa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" r="77669" b="81723"/>
          <a:stretch/>
        </p:blipFill>
        <p:spPr bwMode="auto">
          <a:xfrm>
            <a:off x="0" y="-102261"/>
            <a:ext cx="1437816" cy="111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24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123688"/>
              </p:ext>
            </p:extLst>
          </p:nvPr>
        </p:nvGraphicFramePr>
        <p:xfrm>
          <a:off x="5225864" y="1690561"/>
          <a:ext cx="4176465" cy="4464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76465">
                  <a:extLst>
                    <a:ext uri="{9D8B030D-6E8A-4147-A177-3AD203B41FA5}">
                      <a16:colId xmlns:a16="http://schemas.microsoft.com/office/drawing/2014/main" val="1927612960"/>
                    </a:ext>
                  </a:extLst>
                </a:gridCol>
              </a:tblGrid>
              <a:tr h="17802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1" u="none" strike="noStrike" dirty="0">
                          <a:effectLst/>
                        </a:rPr>
                        <a:t>CONTRATISTA</a:t>
                      </a:r>
                      <a:endParaRPr lang="es-CO" sz="1100" b="1" i="1" u="none" strike="noStrike" dirty="0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4148" marR="4148" marT="4148" marB="0" anchor="ctr"/>
                </a:tc>
                <a:extLst>
                  <a:ext uri="{0D108BD9-81ED-4DB2-BD59-A6C34878D82A}">
                    <a16:rowId xmlns:a16="http://schemas.microsoft.com/office/drawing/2014/main" val="3580743252"/>
                  </a:ext>
                </a:extLst>
              </a:tr>
              <a:tr h="17802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smtClean="0">
                          <a:effectLst/>
                        </a:rPr>
                        <a:t>AUXILIAR DE ENFERMERIA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4148" marR="4148" marT="4148" marB="0" anchor="ctr"/>
                </a:tc>
                <a:extLst>
                  <a:ext uri="{0D108BD9-81ED-4DB2-BD59-A6C34878D82A}">
                    <a16:rowId xmlns:a16="http://schemas.microsoft.com/office/drawing/2014/main" val="2548759882"/>
                  </a:ext>
                </a:extLst>
              </a:tr>
              <a:tr h="17802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smtClean="0">
                          <a:effectLst/>
                        </a:rPr>
                        <a:t>ENFERMERA JEFE</a:t>
                      </a:r>
                      <a:endParaRPr lang="es-CO" sz="1100" b="1" i="0" u="none" strike="noStrike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4148" marR="4148" marT="4148" marB="0" anchor="ctr"/>
                </a:tc>
                <a:extLst>
                  <a:ext uri="{0D108BD9-81ED-4DB2-BD59-A6C34878D82A}">
                    <a16:rowId xmlns:a16="http://schemas.microsoft.com/office/drawing/2014/main" val="1513289525"/>
                  </a:ext>
                </a:extLst>
              </a:tr>
              <a:tr h="17802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smtClean="0">
                          <a:effectLst/>
                        </a:rPr>
                        <a:t>INSTRUMENTACION QUIRURGICA</a:t>
                      </a:r>
                      <a:endParaRPr lang="es-CO" sz="1100" b="1" i="0" u="none" strike="noStrike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4148" marR="4148" marT="4148" marB="0" anchor="ctr"/>
                </a:tc>
                <a:extLst>
                  <a:ext uri="{0D108BD9-81ED-4DB2-BD59-A6C34878D82A}">
                    <a16:rowId xmlns:a16="http://schemas.microsoft.com/office/drawing/2014/main" val="2597698845"/>
                  </a:ext>
                </a:extLst>
              </a:tr>
              <a:tr h="17802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smtClean="0">
                          <a:effectLst/>
                        </a:rPr>
                        <a:t>FISIOTERAPEUTA</a:t>
                      </a:r>
                      <a:endParaRPr lang="es-CO" sz="1100" b="1" i="0" u="none" strike="noStrike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4148" marR="4148" marT="4148" marB="0" anchor="ctr"/>
                </a:tc>
                <a:extLst>
                  <a:ext uri="{0D108BD9-81ED-4DB2-BD59-A6C34878D82A}">
                    <a16:rowId xmlns:a16="http://schemas.microsoft.com/office/drawing/2014/main" val="1736517689"/>
                  </a:ext>
                </a:extLst>
              </a:tr>
              <a:tr h="17802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smtClean="0">
                          <a:effectLst/>
                        </a:rPr>
                        <a:t>BACTERIOLOGIA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4148" marR="4148" marT="4148" marB="0" anchor="ctr"/>
                </a:tc>
                <a:extLst>
                  <a:ext uri="{0D108BD9-81ED-4DB2-BD59-A6C34878D82A}">
                    <a16:rowId xmlns:a16="http://schemas.microsoft.com/office/drawing/2014/main" val="3593985373"/>
                  </a:ext>
                </a:extLst>
              </a:tr>
              <a:tr h="17802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smtClean="0">
                          <a:effectLst/>
                        </a:rPr>
                        <a:t>ESPECIALISTAS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4148" marR="4148" marT="4148" marB="0" anchor="ctr"/>
                </a:tc>
                <a:extLst>
                  <a:ext uri="{0D108BD9-81ED-4DB2-BD59-A6C34878D82A}">
                    <a16:rowId xmlns:a16="http://schemas.microsoft.com/office/drawing/2014/main" val="2595339218"/>
                  </a:ext>
                </a:extLst>
              </a:tr>
              <a:tr h="16223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smtClean="0">
                          <a:effectLst/>
                        </a:rPr>
                        <a:t>M INTERNISTA 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4148" marR="4148" marT="4148" marB="0" anchor="ctr"/>
                </a:tc>
                <a:extLst>
                  <a:ext uri="{0D108BD9-81ED-4DB2-BD59-A6C34878D82A}">
                    <a16:rowId xmlns:a16="http://schemas.microsoft.com/office/drawing/2014/main" val="2327545417"/>
                  </a:ext>
                </a:extLst>
              </a:tr>
              <a:tr h="16223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smtClean="0">
                          <a:effectLst/>
                        </a:rPr>
                        <a:t>GINECOLOGIA 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4148" marR="4148" marT="4148" marB="0" anchor="ctr"/>
                </a:tc>
                <a:extLst>
                  <a:ext uri="{0D108BD9-81ED-4DB2-BD59-A6C34878D82A}">
                    <a16:rowId xmlns:a16="http://schemas.microsoft.com/office/drawing/2014/main" val="965754680"/>
                  </a:ext>
                </a:extLst>
              </a:tr>
              <a:tr h="16223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smtClean="0">
                          <a:effectLst/>
                        </a:rPr>
                        <a:t>M PEDIATRA 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4148" marR="4148" marT="4148" marB="0" anchor="ctr"/>
                </a:tc>
                <a:extLst>
                  <a:ext uri="{0D108BD9-81ED-4DB2-BD59-A6C34878D82A}">
                    <a16:rowId xmlns:a16="http://schemas.microsoft.com/office/drawing/2014/main" val="795071988"/>
                  </a:ext>
                </a:extLst>
              </a:tr>
              <a:tr h="16223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smtClean="0">
                          <a:effectLst/>
                        </a:rPr>
                        <a:t>ORTOPEDISTA 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4148" marR="4148" marT="4148" marB="0" anchor="ctr"/>
                </a:tc>
                <a:extLst>
                  <a:ext uri="{0D108BD9-81ED-4DB2-BD59-A6C34878D82A}">
                    <a16:rowId xmlns:a16="http://schemas.microsoft.com/office/drawing/2014/main" val="818981644"/>
                  </a:ext>
                </a:extLst>
              </a:tr>
              <a:tr h="16223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smtClean="0">
                          <a:effectLst/>
                        </a:rPr>
                        <a:t>M ANESTESIOLOGO </a:t>
                      </a:r>
                      <a:endParaRPr lang="es-CO" sz="1000" b="1" i="0" u="none" strike="noStrike" dirty="0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4148" marR="4148" marT="4148" marB="0" anchor="ctr"/>
                </a:tc>
                <a:extLst>
                  <a:ext uri="{0D108BD9-81ED-4DB2-BD59-A6C34878D82A}">
                    <a16:rowId xmlns:a16="http://schemas.microsoft.com/office/drawing/2014/main" val="2255497499"/>
                  </a:ext>
                </a:extLst>
              </a:tr>
              <a:tr h="17802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 smtClean="0">
                          <a:effectLst/>
                        </a:rPr>
                        <a:t>MEDICOS GENERALES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4148" marR="4148" marT="4148" marB="0" anchor="ctr"/>
                </a:tc>
                <a:extLst>
                  <a:ext uri="{0D108BD9-81ED-4DB2-BD59-A6C34878D82A}">
                    <a16:rowId xmlns:a16="http://schemas.microsoft.com/office/drawing/2014/main" val="1327771760"/>
                  </a:ext>
                </a:extLst>
              </a:tr>
              <a:tr h="17802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smtClean="0">
                          <a:effectLst/>
                        </a:rPr>
                        <a:t>SERVICIO SOCIAL OBLIGATORIO</a:t>
                      </a:r>
                      <a:endParaRPr lang="es-CO" sz="1100" b="1" i="0" u="none" strike="noStrike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4148" marR="4148" marT="4148" marB="0" anchor="ctr"/>
                </a:tc>
                <a:extLst>
                  <a:ext uri="{0D108BD9-81ED-4DB2-BD59-A6C34878D82A}">
                    <a16:rowId xmlns:a16="http://schemas.microsoft.com/office/drawing/2014/main" val="38880254"/>
                  </a:ext>
                </a:extLst>
              </a:tr>
              <a:tr h="17802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smtClean="0">
                          <a:effectLst/>
                        </a:rPr>
                        <a:t>AUXILIAR RX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4148" marR="4148" marT="4148" marB="0" anchor="ctr"/>
                </a:tc>
                <a:extLst>
                  <a:ext uri="{0D108BD9-81ED-4DB2-BD59-A6C34878D82A}">
                    <a16:rowId xmlns:a16="http://schemas.microsoft.com/office/drawing/2014/main" val="877660968"/>
                  </a:ext>
                </a:extLst>
              </a:tr>
              <a:tr h="17802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smtClean="0">
                          <a:effectLst/>
                        </a:rPr>
                        <a:t>SERVICIOS GENERALES</a:t>
                      </a:r>
                      <a:endParaRPr lang="es-CO" sz="1100" b="1" i="0" u="none" strike="noStrike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4148" marR="4148" marT="4148" marB="0" anchor="ctr"/>
                </a:tc>
                <a:extLst>
                  <a:ext uri="{0D108BD9-81ED-4DB2-BD59-A6C34878D82A}">
                    <a16:rowId xmlns:a16="http://schemas.microsoft.com/office/drawing/2014/main" val="805927642"/>
                  </a:ext>
                </a:extLst>
              </a:tr>
              <a:tr h="17802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smtClean="0">
                          <a:effectLst/>
                        </a:rPr>
                        <a:t>PORTEROS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4148" marR="4148" marT="4148" marB="0" anchor="ctr"/>
                </a:tc>
                <a:extLst>
                  <a:ext uri="{0D108BD9-81ED-4DB2-BD59-A6C34878D82A}">
                    <a16:rowId xmlns:a16="http://schemas.microsoft.com/office/drawing/2014/main" val="1578093903"/>
                  </a:ext>
                </a:extLst>
              </a:tr>
              <a:tr h="17802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smtClean="0">
                          <a:effectLst/>
                        </a:rPr>
                        <a:t>CAMILLERO-MENSAJERO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4148" marR="4148" marT="4148" marB="0" anchor="ctr"/>
                </a:tc>
                <a:extLst>
                  <a:ext uri="{0D108BD9-81ED-4DB2-BD59-A6C34878D82A}">
                    <a16:rowId xmlns:a16="http://schemas.microsoft.com/office/drawing/2014/main" val="4027189053"/>
                  </a:ext>
                </a:extLst>
              </a:tr>
              <a:tr h="17802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smtClean="0">
                          <a:effectLst/>
                        </a:rPr>
                        <a:t>AUXILIARES ADMINISTRATIVOS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4148" marR="4148" marT="4148" marB="0" anchor="ctr"/>
                </a:tc>
                <a:extLst>
                  <a:ext uri="{0D108BD9-81ED-4DB2-BD59-A6C34878D82A}">
                    <a16:rowId xmlns:a16="http://schemas.microsoft.com/office/drawing/2014/main" val="2738510933"/>
                  </a:ext>
                </a:extLst>
              </a:tr>
              <a:tr h="27082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smtClean="0">
                          <a:effectLst/>
                        </a:rPr>
                        <a:t>AUXILIARES DE FACTURACION, ADMISIONISTAS Y REFERENCIA 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4148" marR="4148" marT="4148" marB="0" anchor="ctr"/>
                </a:tc>
                <a:extLst>
                  <a:ext uri="{0D108BD9-81ED-4DB2-BD59-A6C34878D82A}">
                    <a16:rowId xmlns:a16="http://schemas.microsoft.com/office/drawing/2014/main" val="2634751563"/>
                  </a:ext>
                </a:extLst>
              </a:tr>
              <a:tr h="17802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smtClean="0">
                          <a:effectLst/>
                        </a:rPr>
                        <a:t>PROFESIONALES AREA ADMINISTRATIVA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4148" marR="4148" marT="4148" marB="0" anchor="ctr"/>
                </a:tc>
                <a:extLst>
                  <a:ext uri="{0D108BD9-81ED-4DB2-BD59-A6C34878D82A}">
                    <a16:rowId xmlns:a16="http://schemas.microsoft.com/office/drawing/2014/main" val="300561021"/>
                  </a:ext>
                </a:extLst>
              </a:tr>
              <a:tr h="17802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smtClean="0">
                          <a:effectLst/>
                        </a:rPr>
                        <a:t>CONDUCTORES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4148" marR="4148" marT="4148" marB="0" anchor="ctr"/>
                </a:tc>
                <a:extLst>
                  <a:ext uri="{0D108BD9-81ED-4DB2-BD59-A6C34878D82A}">
                    <a16:rowId xmlns:a16="http://schemas.microsoft.com/office/drawing/2014/main" val="2990778763"/>
                  </a:ext>
                </a:extLst>
              </a:tr>
              <a:tr h="17802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smtClean="0">
                          <a:effectLst/>
                        </a:rPr>
                        <a:t>QUIMICO FARMACEUTICO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4148" marR="4148" marT="4148" marB="0" anchor="ctr"/>
                </a:tc>
                <a:extLst>
                  <a:ext uri="{0D108BD9-81ED-4DB2-BD59-A6C34878D82A}">
                    <a16:rowId xmlns:a16="http://schemas.microsoft.com/office/drawing/2014/main" val="3414028028"/>
                  </a:ext>
                </a:extLst>
              </a:tr>
              <a:tr h="17802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 dirty="0" smtClean="0">
                          <a:effectLst/>
                        </a:rPr>
                        <a:t>FARMACIA AUXILIARES</a:t>
                      </a:r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4148" marR="4148" marT="4148" marB="0" anchor="ctr"/>
                </a:tc>
                <a:extLst>
                  <a:ext uri="{0D108BD9-81ED-4DB2-BD59-A6C34878D82A}">
                    <a16:rowId xmlns:a16="http://schemas.microsoft.com/office/drawing/2014/main" val="1878981246"/>
                  </a:ext>
                </a:extLst>
              </a:tr>
              <a:tr h="178027">
                <a:tc>
                  <a:txBody>
                    <a:bodyPr/>
                    <a:lstStyle/>
                    <a:p>
                      <a:pPr algn="ctr" fontAlgn="ctr"/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4148" marR="4148" marT="4148" marB="0" anchor="ctr"/>
                </a:tc>
                <a:extLst>
                  <a:ext uri="{0D108BD9-81ED-4DB2-BD59-A6C34878D82A}">
                    <a16:rowId xmlns:a16="http://schemas.microsoft.com/office/drawing/2014/main" val="3456290483"/>
                  </a:ext>
                </a:extLst>
              </a:tr>
            </a:tbl>
          </a:graphicData>
        </a:graphic>
      </p:graphicFrame>
      <p:sp>
        <p:nvSpPr>
          <p:cNvPr id="10" name="1 Rectángulo"/>
          <p:cNvSpPr/>
          <p:nvPr/>
        </p:nvSpPr>
        <p:spPr>
          <a:xfrm>
            <a:off x="162957" y="2800102"/>
            <a:ext cx="51571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i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CONTRATISTAS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004458" y="332509"/>
            <a:ext cx="5480462" cy="1011838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CO" sz="6000" b="1" i="1" dirty="0" smtClean="0">
                <a:latin typeface="Candara" panose="020E0502030303020204" pitchFamily="34" charset="0"/>
              </a:rPr>
              <a:t>TALENTO HUMANO</a:t>
            </a:r>
            <a:endParaRPr lang="es-CO" sz="6000" b="1" i="1" dirty="0">
              <a:latin typeface="Candara" panose="020E0502030303020204" pitchFamily="34" charset="0"/>
            </a:endParaRPr>
          </a:p>
        </p:txBody>
      </p:sp>
      <p:sp>
        <p:nvSpPr>
          <p:cNvPr id="9" name="6 Rectángulo"/>
          <p:cNvSpPr/>
          <p:nvPr/>
        </p:nvSpPr>
        <p:spPr>
          <a:xfrm>
            <a:off x="323916" y="6597693"/>
            <a:ext cx="26805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b="1" i="1" dirty="0"/>
              <a:t>Fuente: Área </a:t>
            </a:r>
            <a:r>
              <a:rPr lang="es-CO" sz="1200" b="1" i="1" dirty="0" smtClean="0"/>
              <a:t>Talento Humano </a:t>
            </a:r>
            <a:r>
              <a:rPr lang="es-CO" sz="1200" b="1" i="1" dirty="0"/>
              <a:t>HSR</a:t>
            </a:r>
          </a:p>
        </p:txBody>
      </p:sp>
      <p:pic>
        <p:nvPicPr>
          <p:cNvPr id="11" name="8 Imagen" descr="C:\Users\clarita\Downloads\photo.jpg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2" b="17073"/>
          <a:stretch/>
        </p:blipFill>
        <p:spPr bwMode="auto">
          <a:xfrm>
            <a:off x="0" y="6107848"/>
            <a:ext cx="1475656" cy="750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3 Imagen" descr="MEMBRETE CARTA eseHsanRafa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" r="77669" b="81723"/>
          <a:stretch/>
        </p:blipFill>
        <p:spPr bwMode="auto">
          <a:xfrm>
            <a:off x="0" y="-102261"/>
            <a:ext cx="1437816" cy="111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4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8 Imagen" descr="C:\Users\clarita\Downloads\photo.jpg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2" b="17073"/>
          <a:stretch/>
        </p:blipFill>
        <p:spPr bwMode="auto">
          <a:xfrm>
            <a:off x="0" y="6107848"/>
            <a:ext cx="1475656" cy="750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3 Imagen" descr="MEMBRETE CARTA eseHsanRafa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" r="77669" b="81723"/>
          <a:stretch/>
        </p:blipFill>
        <p:spPr bwMode="auto">
          <a:xfrm>
            <a:off x="0" y="-102261"/>
            <a:ext cx="1437816" cy="111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1296785" y="2070630"/>
            <a:ext cx="4588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COMPUTADORES</a:t>
            </a:r>
          </a:p>
          <a:p>
            <a:r>
              <a:rPr lang="es-CO" dirty="0" smtClean="0"/>
              <a:t>IMPRESORAS</a:t>
            </a:r>
          </a:p>
          <a:p>
            <a:r>
              <a:rPr lang="es-CO" dirty="0" smtClean="0"/>
              <a:t>AIRES ACONDICIONADOS</a:t>
            </a:r>
          </a:p>
          <a:p>
            <a:r>
              <a:rPr lang="es-CO" dirty="0" smtClean="0"/>
              <a:t>ESCRITORIOS</a:t>
            </a:r>
            <a:endParaRPr lang="es-CO" dirty="0"/>
          </a:p>
        </p:txBody>
      </p:sp>
      <p:sp>
        <p:nvSpPr>
          <p:cNvPr id="3" name="Rectángulo 2"/>
          <p:cNvSpPr/>
          <p:nvPr/>
        </p:nvSpPr>
        <p:spPr>
          <a:xfrm>
            <a:off x="1218437" y="3895033"/>
            <a:ext cx="4460773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 smtClean="0"/>
              <a:t>KIT DE PINZAS GINECOLOGICAS</a:t>
            </a:r>
          </a:p>
          <a:p>
            <a:r>
              <a:rPr lang="es-CO" dirty="0" smtClean="0"/>
              <a:t>APERTURA D ELA UNIDAD TRANSFUSIONAL</a:t>
            </a:r>
          </a:p>
          <a:p>
            <a:r>
              <a:rPr lang="es-CO" dirty="0" smtClean="0"/>
              <a:t>NEVERA PARA FARMACIA</a:t>
            </a:r>
          </a:p>
          <a:p>
            <a:r>
              <a:rPr lang="es-CO" dirty="0" smtClean="0"/>
              <a:t>REMODELACION DE 1 HABITACION VIP</a:t>
            </a:r>
          </a:p>
          <a:p>
            <a:r>
              <a:rPr lang="es-CO" dirty="0"/>
              <a:t>MANILLAS DE IDENTIFICACION</a:t>
            </a:r>
          </a:p>
          <a:p>
            <a:r>
              <a:rPr lang="es-CO" dirty="0"/>
              <a:t>DISTINTIVOS </a:t>
            </a:r>
            <a:r>
              <a:rPr lang="es-CO" dirty="0" smtClean="0"/>
              <a:t>DE IDENTIFICACION</a:t>
            </a:r>
          </a:p>
          <a:p>
            <a:r>
              <a:rPr lang="es-CO" dirty="0" smtClean="0"/>
              <a:t>LAVADO DE TANQUES</a:t>
            </a:r>
          </a:p>
          <a:p>
            <a:endParaRPr lang="es-CO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296785" y="1804336"/>
            <a:ext cx="3221035" cy="46476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CO" dirty="0" smtClean="0"/>
              <a:t>AREA ADMINISTRATIVA</a:t>
            </a:r>
            <a:endParaRPr lang="es-CO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218437" y="3521749"/>
            <a:ext cx="3221035" cy="4647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CO" sz="2300" dirty="0" smtClean="0"/>
              <a:t>AREA ASISTENCIAL</a:t>
            </a:r>
            <a:endParaRPr lang="es-CO" sz="2300" dirty="0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2679668" y="343236"/>
            <a:ext cx="5480462" cy="1011838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CO" sz="6000" b="1" i="1" dirty="0" smtClean="0">
                <a:latin typeface="Candara" panose="020E0502030303020204" pitchFamily="34" charset="0"/>
              </a:rPr>
              <a:t>DOTACION</a:t>
            </a:r>
            <a:endParaRPr lang="es-CO" sz="6000" b="1" i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852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8 Imagen" descr="C:\Users\clarita\Downloads\photo.jpg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2" b="17073"/>
          <a:stretch/>
        </p:blipFill>
        <p:spPr bwMode="auto">
          <a:xfrm>
            <a:off x="0" y="6107848"/>
            <a:ext cx="1475656" cy="750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6 Rectángulo"/>
          <p:cNvSpPr/>
          <p:nvPr/>
        </p:nvSpPr>
        <p:spPr>
          <a:xfrm>
            <a:off x="3057100" y="2413201"/>
            <a:ext cx="6282470" cy="191307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8800" b="1" dirty="0" smtClean="0">
                <a:ln w="50800"/>
                <a:solidFill>
                  <a:srgbClr val="0070C0"/>
                </a:solidFill>
              </a:rPr>
              <a:t>GRACIAS!!!</a:t>
            </a:r>
          </a:p>
          <a:p>
            <a:pPr algn="ctr"/>
            <a:endParaRPr lang="es-ES" sz="5400" b="1" dirty="0">
              <a:ln w="50800"/>
              <a:solidFill>
                <a:srgbClr val="0070C0"/>
              </a:solidFill>
            </a:endParaRPr>
          </a:p>
        </p:txBody>
      </p:sp>
      <p:grpSp>
        <p:nvGrpSpPr>
          <p:cNvPr id="6" name="4 Grupo"/>
          <p:cNvGrpSpPr/>
          <p:nvPr/>
        </p:nvGrpSpPr>
        <p:grpSpPr>
          <a:xfrm>
            <a:off x="160307" y="586576"/>
            <a:ext cx="3999930" cy="4888282"/>
            <a:chOff x="-1783572" y="548680"/>
            <a:chExt cx="6544466" cy="6544466"/>
          </a:xfrm>
        </p:grpSpPr>
        <p:pic>
          <p:nvPicPr>
            <p:cNvPr id="7" name="Picture 2" descr="Resultado de imagen para medico animado gif"/>
            <p:cNvPicPr>
              <a:picLocks noChangeAspect="1" noChangeArrowheads="1" noCrop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83572" y="548680"/>
              <a:ext cx="6544466" cy="65444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5 Elipse"/>
            <p:cNvSpPr/>
            <p:nvPr/>
          </p:nvSpPr>
          <p:spPr>
            <a:xfrm>
              <a:off x="2508276" y="4866414"/>
              <a:ext cx="288031" cy="42521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9" name="1 Título"/>
          <p:cNvSpPr txBox="1">
            <a:spLocks/>
          </p:cNvSpPr>
          <p:nvPr/>
        </p:nvSpPr>
        <p:spPr>
          <a:xfrm>
            <a:off x="3057100" y="2965180"/>
            <a:ext cx="7070576" cy="23281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CO" b="1" dirty="0" smtClean="0">
                <a:solidFill>
                  <a:srgbClr val="7030A0"/>
                </a:solidFill>
              </a:rPr>
              <a:t>E.S.E. HOSPITAL DEPARTAMENTAL SAN RAFAEL DE FUNDACION</a:t>
            </a:r>
            <a:endParaRPr lang="es-CO" b="1" dirty="0">
              <a:solidFill>
                <a:srgbClr val="7030A0"/>
              </a:solidFill>
            </a:endParaRPr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4979540" y="5678868"/>
            <a:ext cx="2887043" cy="10576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s-CO" sz="2200" b="1" dirty="0" smtClean="0">
                <a:solidFill>
                  <a:srgbClr val="0070C0"/>
                </a:solidFill>
              </a:rPr>
              <a:t>DARWIN AVILA SIERRA</a:t>
            </a:r>
          </a:p>
          <a:p>
            <a:pPr marL="0" indent="0">
              <a:buNone/>
            </a:pPr>
            <a:r>
              <a:rPr lang="es-CO" b="1" i="1" dirty="0" smtClean="0">
                <a:solidFill>
                  <a:srgbClr val="0070C0"/>
                </a:solidFill>
              </a:rPr>
              <a:t>GERENTE</a:t>
            </a:r>
            <a:endParaRPr lang="es-CO" b="1" i="1" dirty="0">
              <a:solidFill>
                <a:srgbClr val="0070C0"/>
              </a:solidFill>
            </a:endParaRPr>
          </a:p>
        </p:txBody>
      </p:sp>
      <p:pic>
        <p:nvPicPr>
          <p:cNvPr id="12" name="11 Imagen"/>
          <p:cNvPicPr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47" t="22706" r="51204" b="9663"/>
          <a:stretch/>
        </p:blipFill>
        <p:spPr bwMode="auto">
          <a:xfrm rot="16200000">
            <a:off x="6040251" y="4187365"/>
            <a:ext cx="652474" cy="32274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12 CuadroTexto"/>
          <p:cNvSpPr txBox="1"/>
          <p:nvPr/>
        </p:nvSpPr>
        <p:spPr>
          <a:xfrm rot="1362532">
            <a:off x="2720724" y="3758822"/>
            <a:ext cx="268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S</a:t>
            </a:r>
            <a:endParaRPr lang="es-CO" sz="2000" b="1" dirty="0">
              <a:solidFill>
                <a:schemeClr val="tx1">
                  <a:lumMod val="50000"/>
                  <a:lumOff val="50000"/>
                </a:schemeClr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4" name="13 CuadroTexto"/>
          <p:cNvSpPr txBox="1"/>
          <p:nvPr/>
        </p:nvSpPr>
        <p:spPr>
          <a:xfrm rot="3476717">
            <a:off x="1980979" y="4134166"/>
            <a:ext cx="396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i="1" dirty="0" smtClean="0">
                <a:latin typeface="Angsana New" pitchFamily="18" charset="-34"/>
                <a:cs typeface="Angsana New" pitchFamily="18" charset="-34"/>
              </a:rPr>
              <a:t>S</a:t>
            </a:r>
            <a:endParaRPr lang="es-CO" sz="2400" b="1" i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5" name="14 CuadroTexto"/>
          <p:cNvSpPr txBox="1"/>
          <p:nvPr/>
        </p:nvSpPr>
        <p:spPr>
          <a:xfrm rot="3050944">
            <a:off x="2451762" y="4571280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i="1" dirty="0" smtClean="0">
                <a:latin typeface="Arial Narrow" panose="020B0606020202030204" pitchFamily="34" charset="0"/>
                <a:cs typeface="Angsana New"/>
              </a:rPr>
              <a:t>F</a:t>
            </a:r>
            <a:endParaRPr lang="es-CO" sz="2400" b="1" i="1" dirty="0">
              <a:latin typeface="Arial Narrow" panose="020B0606020202030204" pitchFamily="34" charset="0"/>
              <a:cs typeface="Angsana New"/>
            </a:endParaRPr>
          </a:p>
        </p:txBody>
      </p:sp>
    </p:spTree>
    <p:extLst>
      <p:ext uri="{BB962C8B-B14F-4D97-AF65-F5344CB8AC3E}">
        <p14:creationId xmlns:p14="http://schemas.microsoft.com/office/powerpoint/2010/main" val="421942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MEMBRETE CARTA eseHsanRafa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" r="77669" b="81723"/>
          <a:stretch/>
        </p:blipFill>
        <p:spPr bwMode="auto">
          <a:xfrm>
            <a:off x="75100" y="0"/>
            <a:ext cx="3203848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13756" y="3314856"/>
            <a:ext cx="8208912" cy="1658615"/>
          </a:xfrm>
        </p:spPr>
        <p:txBody>
          <a:bodyPr>
            <a:normAutofit/>
          </a:bodyPr>
          <a:lstStyle/>
          <a:p>
            <a:r>
              <a:rPr lang="es-CO" sz="4000" b="1" dirty="0" smtClean="0">
                <a:solidFill>
                  <a:srgbClr val="7030A0"/>
                </a:solidFill>
              </a:rPr>
              <a:t>E.S.E. HOSPITAL DEPARTAMENTAL SAN RAFAEL DE FUNDACION</a:t>
            </a:r>
            <a:endParaRPr lang="es-CO" sz="4000" b="1" dirty="0">
              <a:solidFill>
                <a:srgbClr val="7030A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811926" y="5670323"/>
            <a:ext cx="6400800" cy="1057672"/>
          </a:xfrm>
        </p:spPr>
        <p:txBody>
          <a:bodyPr>
            <a:normAutofit fontScale="92500" lnSpcReduction="10000"/>
          </a:bodyPr>
          <a:lstStyle/>
          <a:p>
            <a:endParaRPr lang="es-CO" b="1" dirty="0" smtClean="0">
              <a:solidFill>
                <a:srgbClr val="0070C0"/>
              </a:solidFill>
            </a:endParaRPr>
          </a:p>
          <a:p>
            <a:r>
              <a:rPr lang="es-CO" b="1" dirty="0" smtClean="0">
                <a:solidFill>
                  <a:srgbClr val="0070C0"/>
                </a:solidFill>
              </a:rPr>
              <a:t>DARWIN AVILA SIERRA</a:t>
            </a:r>
          </a:p>
          <a:p>
            <a:r>
              <a:rPr lang="es-CO" sz="1800" b="1" i="1" dirty="0">
                <a:solidFill>
                  <a:srgbClr val="0070C0"/>
                </a:solidFill>
              </a:rPr>
              <a:t>GERENTE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176914" y="2396009"/>
            <a:ext cx="6215960" cy="1577015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5400" b="1" dirty="0" smtClean="0">
                <a:ln w="50800"/>
                <a:solidFill>
                  <a:schemeClr val="accent2">
                    <a:lumMod val="75000"/>
                  </a:schemeClr>
                </a:solidFill>
              </a:rPr>
              <a:t>RENDICION DE CUENTAS </a:t>
            </a:r>
          </a:p>
          <a:p>
            <a:pPr algn="ctr"/>
            <a:r>
              <a:rPr lang="es-ES" sz="5400" b="1" dirty="0" smtClean="0">
                <a:ln w="50800"/>
                <a:solidFill>
                  <a:schemeClr val="accent2">
                    <a:lumMod val="75000"/>
                  </a:schemeClr>
                </a:solidFill>
              </a:rPr>
              <a:t>2017</a:t>
            </a:r>
            <a:endParaRPr lang="es-ES" sz="5400" b="1" dirty="0">
              <a:ln w="50800"/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9 Imagen" descr="C:\Users\clarita\Downloads\photo.jpg"/>
          <p:cNvPicPr/>
          <p:nvPr/>
        </p:nvPicPr>
        <p:blipFill rotWithShape="1">
          <a:blip r:embed="rId3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2" b="17073"/>
          <a:stretch/>
        </p:blipFill>
        <p:spPr bwMode="auto">
          <a:xfrm>
            <a:off x="0" y="6063224"/>
            <a:ext cx="1475656" cy="750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10 Imagen"/>
          <p:cNvPicPr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47" t="22706" r="51204" b="9663"/>
          <a:stretch/>
        </p:blipFill>
        <p:spPr bwMode="auto">
          <a:xfrm rot="16200000">
            <a:off x="7640943" y="4335405"/>
            <a:ext cx="518112" cy="31138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603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51315" y="106878"/>
            <a:ext cx="5480462" cy="1011838"/>
          </a:xfrm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s-CO" sz="6000" b="1" i="1" dirty="0" smtClean="0">
                <a:latin typeface="Candara" panose="020E0502030303020204" pitchFamily="34" charset="0"/>
              </a:rPr>
              <a:t>INGRESOS</a:t>
            </a:r>
            <a:endParaRPr lang="es-CO" sz="6000" b="1" i="1" dirty="0">
              <a:latin typeface="Candara" panose="020E0502030303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96390" y="5919382"/>
            <a:ext cx="2939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 smtClean="0"/>
              <a:t>Miles de pesos</a:t>
            </a:r>
            <a:endParaRPr lang="es-CO" sz="1200" dirty="0"/>
          </a:p>
        </p:txBody>
      </p:sp>
      <p:pic>
        <p:nvPicPr>
          <p:cNvPr id="7" name="8 Imagen" descr="C:\Users\clarita\Downloads\photo.jpg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2" b="17073"/>
          <a:stretch/>
        </p:blipFill>
        <p:spPr bwMode="auto">
          <a:xfrm>
            <a:off x="300446" y="6107848"/>
            <a:ext cx="1475656" cy="750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96213"/>
              </p:ext>
            </p:extLst>
          </p:nvPr>
        </p:nvGraphicFramePr>
        <p:xfrm>
          <a:off x="496390" y="1498596"/>
          <a:ext cx="4963884" cy="44102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4296">
                  <a:extLst>
                    <a:ext uri="{9D8B030D-6E8A-4147-A177-3AD203B41FA5}">
                      <a16:colId xmlns:a16="http://schemas.microsoft.com/office/drawing/2014/main" val="1938591055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998539434"/>
                    </a:ext>
                  </a:extLst>
                </a:gridCol>
                <a:gridCol w="796834">
                  <a:extLst>
                    <a:ext uri="{9D8B030D-6E8A-4147-A177-3AD203B41FA5}">
                      <a16:colId xmlns:a16="http://schemas.microsoft.com/office/drawing/2014/main" val="3667218188"/>
                    </a:ext>
                  </a:extLst>
                </a:gridCol>
                <a:gridCol w="901337">
                  <a:extLst>
                    <a:ext uri="{9D8B030D-6E8A-4147-A177-3AD203B41FA5}">
                      <a16:colId xmlns:a16="http://schemas.microsoft.com/office/drawing/2014/main" val="1810254777"/>
                    </a:ext>
                  </a:extLst>
                </a:gridCol>
                <a:gridCol w="901337">
                  <a:extLst>
                    <a:ext uri="{9D8B030D-6E8A-4147-A177-3AD203B41FA5}">
                      <a16:colId xmlns:a16="http://schemas.microsoft.com/office/drawing/2014/main" val="1745887638"/>
                    </a:ext>
                  </a:extLst>
                </a:gridCol>
              </a:tblGrid>
              <a:tr h="1905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Variable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0" marR="389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2014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0" marR="389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2015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0" marR="389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2016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0" marR="389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2017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0" marR="38910" marT="0" marB="0" anchor="ctr"/>
                </a:tc>
                <a:extLst>
                  <a:ext uri="{0D108BD9-81ED-4DB2-BD59-A6C34878D82A}">
                    <a16:rowId xmlns:a16="http://schemas.microsoft.com/office/drawing/2014/main" val="141852856"/>
                  </a:ext>
                </a:extLst>
              </a:tr>
              <a:tr h="383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Ingreso Total Reconocido Excluye </a:t>
                      </a:r>
                      <a:r>
                        <a:rPr lang="es-CO" sz="1000" dirty="0" err="1">
                          <a:effectLst/>
                        </a:rPr>
                        <a:t>CxC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0" marR="3891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7.698.858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0" marR="3891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9.807.538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0" marR="3891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10.108.508,89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0" marR="3891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13.087.330,23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0" marR="38910" marT="0" marB="0" anchor="ctr"/>
                </a:tc>
                <a:extLst>
                  <a:ext uri="{0D108BD9-81ED-4DB2-BD59-A6C34878D82A}">
                    <a16:rowId xmlns:a16="http://schemas.microsoft.com/office/drawing/2014/main" val="1069250408"/>
                  </a:ext>
                </a:extLst>
              </a:tr>
              <a:tr h="383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Total Venta de Servicios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0" marR="3891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7.377.510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0" marR="3891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9.462.605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0" marR="3891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9.939.083,11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0" marR="3891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12.674.298,88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0" marR="38910" marT="0" marB="0" anchor="ctr"/>
                </a:tc>
                <a:extLst>
                  <a:ext uri="{0D108BD9-81ED-4DB2-BD59-A6C34878D82A}">
                    <a16:rowId xmlns:a16="http://schemas.microsoft.com/office/drawing/2014/main" val="3410356791"/>
                  </a:ext>
                </a:extLst>
              </a:tr>
              <a:tr h="779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......Atención a población pobre en lo no cubierto con subsidios a la demanda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0" marR="3891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672.459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0" marR="3891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585.252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0" marR="3891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1.145.548,63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0" marR="3891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764.139,40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0" marR="38910" marT="0" marB="0" anchor="ctr"/>
                </a:tc>
                <a:extLst>
                  <a:ext uri="{0D108BD9-81ED-4DB2-BD59-A6C34878D82A}">
                    <a16:rowId xmlns:a16="http://schemas.microsoft.com/office/drawing/2014/main" val="2208788198"/>
                  </a:ext>
                </a:extLst>
              </a:tr>
              <a:tr h="383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......Régimen Subsidiado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0" marR="3891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6.650.997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0" marR="3891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8.047.695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0" marR="3891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7.788.839,17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0" marR="3891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10.743.198,27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0" marR="38910" marT="0" marB="0" anchor="ctr"/>
                </a:tc>
                <a:extLst>
                  <a:ext uri="{0D108BD9-81ED-4DB2-BD59-A6C34878D82A}">
                    <a16:rowId xmlns:a16="http://schemas.microsoft.com/office/drawing/2014/main" val="3883254413"/>
                  </a:ext>
                </a:extLst>
              </a:tr>
              <a:tr h="3811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......Régimen Contributivo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0" marR="3891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31.925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0" marR="3891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35.238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0" marR="3891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927.532,21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0" marR="3891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909.559,51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0" marR="38910" marT="0" marB="0" anchor="ctr"/>
                </a:tc>
                <a:extLst>
                  <a:ext uri="{0D108BD9-81ED-4DB2-BD59-A6C34878D82A}">
                    <a16:rowId xmlns:a16="http://schemas.microsoft.com/office/drawing/2014/main" val="2207608975"/>
                  </a:ext>
                </a:extLst>
              </a:tr>
              <a:tr h="3811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Otras ventas de servicios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0" marR="3891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22.129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0" marR="3891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794.419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0" marR="3891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77.163,11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0" marR="3891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257.401,70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0" marR="38910" marT="0" marB="0" anchor="ctr"/>
                </a:tc>
                <a:extLst>
                  <a:ext uri="{0D108BD9-81ED-4DB2-BD59-A6C34878D82A}">
                    <a16:rowId xmlns:a16="http://schemas.microsoft.com/office/drawing/2014/main" val="2255505495"/>
                  </a:ext>
                </a:extLst>
              </a:tr>
              <a:tr h="3811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Aportes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0" marR="3891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240.323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0" marR="3891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292.070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0" marR="3891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0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0" marR="3891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156.138,26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0" marR="38910" marT="0" marB="0" anchor="ctr"/>
                </a:tc>
                <a:extLst>
                  <a:ext uri="{0D108BD9-81ED-4DB2-BD59-A6C34878D82A}">
                    <a16:rowId xmlns:a16="http://schemas.microsoft.com/office/drawing/2014/main" val="2721298308"/>
                  </a:ext>
                </a:extLst>
              </a:tr>
              <a:tr h="3811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Otros Ingresos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0" marR="3891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81.026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0" marR="3891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52.863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0" marR="3891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169.425,78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0" marR="3891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256.893,09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0" marR="38910" marT="0" marB="0" anchor="ctr"/>
                </a:tc>
                <a:extLst>
                  <a:ext uri="{0D108BD9-81ED-4DB2-BD59-A6C34878D82A}">
                    <a16:rowId xmlns:a16="http://schemas.microsoft.com/office/drawing/2014/main" val="219609319"/>
                  </a:ext>
                </a:extLst>
              </a:tr>
              <a:tr h="383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Cuentas por cobrar Otras vigencias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0" marR="3891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1.269.642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0" marR="3891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532.094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0" marR="3891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1.321.841,32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0" marR="3891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3.669.553,18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0" marR="38910" marT="0" marB="0" anchor="ctr"/>
                </a:tc>
                <a:extLst>
                  <a:ext uri="{0D108BD9-81ED-4DB2-BD59-A6C34878D82A}">
                    <a16:rowId xmlns:a16="http://schemas.microsoft.com/office/drawing/2014/main" val="3727037075"/>
                  </a:ext>
                </a:extLst>
              </a:tr>
              <a:tr h="383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Ingreso Total Reconocido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0" marR="3891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8.968.500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0" marR="3891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10.339.632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0" marR="3891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11.430.350,21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0" marR="3891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16.756.883,41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10" marR="38910" marT="0" marB="0" anchor="ctr"/>
                </a:tc>
                <a:extLst>
                  <a:ext uri="{0D108BD9-81ED-4DB2-BD59-A6C34878D82A}">
                    <a16:rowId xmlns:a16="http://schemas.microsoft.com/office/drawing/2014/main" val="1296006318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152268"/>
              </p:ext>
            </p:extLst>
          </p:nvPr>
        </p:nvGraphicFramePr>
        <p:xfrm>
          <a:off x="6759024" y="1873206"/>
          <a:ext cx="4912044" cy="38814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5898">
                  <a:extLst>
                    <a:ext uri="{9D8B030D-6E8A-4147-A177-3AD203B41FA5}">
                      <a16:colId xmlns:a16="http://schemas.microsoft.com/office/drawing/2014/main" val="833931607"/>
                    </a:ext>
                  </a:extLst>
                </a:gridCol>
                <a:gridCol w="678831">
                  <a:extLst>
                    <a:ext uri="{9D8B030D-6E8A-4147-A177-3AD203B41FA5}">
                      <a16:colId xmlns:a16="http://schemas.microsoft.com/office/drawing/2014/main" val="400576279"/>
                    </a:ext>
                  </a:extLst>
                </a:gridCol>
                <a:gridCol w="706582">
                  <a:extLst>
                    <a:ext uri="{9D8B030D-6E8A-4147-A177-3AD203B41FA5}">
                      <a16:colId xmlns:a16="http://schemas.microsoft.com/office/drawing/2014/main" val="2741047684"/>
                    </a:ext>
                  </a:extLst>
                </a:gridCol>
                <a:gridCol w="889461">
                  <a:extLst>
                    <a:ext uri="{9D8B030D-6E8A-4147-A177-3AD203B41FA5}">
                      <a16:colId xmlns:a16="http://schemas.microsoft.com/office/drawing/2014/main" val="3621694257"/>
                    </a:ext>
                  </a:extLst>
                </a:gridCol>
                <a:gridCol w="831272">
                  <a:extLst>
                    <a:ext uri="{9D8B030D-6E8A-4147-A177-3AD203B41FA5}">
                      <a16:colId xmlns:a16="http://schemas.microsoft.com/office/drawing/2014/main" val="2806647501"/>
                    </a:ext>
                  </a:extLst>
                </a:gridCol>
              </a:tblGrid>
              <a:tr h="1764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Variable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9" marR="406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2014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9" marR="406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2015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9" marR="406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2016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9" marR="406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2017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9" marR="40679" marT="0" marB="0" anchor="ctr"/>
                </a:tc>
                <a:extLst>
                  <a:ext uri="{0D108BD9-81ED-4DB2-BD59-A6C34878D82A}">
                    <a16:rowId xmlns:a16="http://schemas.microsoft.com/office/drawing/2014/main" val="1121471278"/>
                  </a:ext>
                </a:extLst>
              </a:tr>
              <a:tr h="352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Ingreso Total Recaudado (Excluye CxC)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9" marR="406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5.762.303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9" marR="406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7.203.450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9" marR="406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5.299.049,36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9" marR="406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5.348.446,50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9" marR="40679" marT="0" marB="0" anchor="ctr"/>
                </a:tc>
                <a:extLst>
                  <a:ext uri="{0D108BD9-81ED-4DB2-BD59-A6C34878D82A}">
                    <a16:rowId xmlns:a16="http://schemas.microsoft.com/office/drawing/2014/main" val="1156715427"/>
                  </a:ext>
                </a:extLst>
              </a:tr>
              <a:tr h="352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Total Venta de Servicios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9" marR="406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5.440.955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9" marR="406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6.858.517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9" marR="406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5.129.623,58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9" marR="406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4.935.415,15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9" marR="40679" marT="0" marB="0" anchor="ctr"/>
                </a:tc>
                <a:extLst>
                  <a:ext uri="{0D108BD9-81ED-4DB2-BD59-A6C34878D82A}">
                    <a16:rowId xmlns:a16="http://schemas.microsoft.com/office/drawing/2014/main" val="182688569"/>
                  </a:ext>
                </a:extLst>
              </a:tr>
              <a:tr h="7057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......Atención a población pobre en lo no cubierto con subsidios a la demanda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9" marR="406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453.200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9" marR="406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585.252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9" marR="406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681.974,86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9" marR="406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283.518,97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9" marR="40679" marT="0" marB="0" anchor="ctr"/>
                </a:tc>
                <a:extLst>
                  <a:ext uri="{0D108BD9-81ED-4DB2-BD59-A6C34878D82A}">
                    <a16:rowId xmlns:a16="http://schemas.microsoft.com/office/drawing/2014/main" val="1313997572"/>
                  </a:ext>
                </a:extLst>
              </a:tr>
              <a:tr h="352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......Régimen Subsidiado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9" marR="406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4.964.506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9" marR="406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5.792.450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9" marR="406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4.253.071,06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9" marR="406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4.582.721,72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9" marR="40679" marT="0" marB="0" anchor="ctr"/>
                </a:tc>
                <a:extLst>
                  <a:ext uri="{0D108BD9-81ED-4DB2-BD59-A6C34878D82A}">
                    <a16:rowId xmlns:a16="http://schemas.microsoft.com/office/drawing/2014/main" val="2875406087"/>
                  </a:ext>
                </a:extLst>
              </a:tr>
              <a:tr h="352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......Régimen Contributivo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9" marR="406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4.079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9" marR="406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25.867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9" marR="406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126.182,02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9" marR="406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6.034,40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9" marR="40679" marT="0" marB="0" anchor="ctr"/>
                </a:tc>
                <a:extLst>
                  <a:ext uri="{0D108BD9-81ED-4DB2-BD59-A6C34878D82A}">
                    <a16:rowId xmlns:a16="http://schemas.microsoft.com/office/drawing/2014/main" val="2348034279"/>
                  </a:ext>
                </a:extLst>
              </a:tr>
              <a:tr h="1764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Otras ventas de servicios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9" marR="406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19.170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9" marR="406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454.949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9" marR="406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68.395,64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9" marR="406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63.140,06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9" marR="40679" marT="0" marB="0" anchor="ctr"/>
                </a:tc>
                <a:extLst>
                  <a:ext uri="{0D108BD9-81ED-4DB2-BD59-A6C34878D82A}">
                    <a16:rowId xmlns:a16="http://schemas.microsoft.com/office/drawing/2014/main" val="200186982"/>
                  </a:ext>
                </a:extLst>
              </a:tr>
              <a:tr h="352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Aportes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9" marR="406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240.323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9" marR="406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292.070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9" marR="406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0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9" marR="406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156.138,26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9" marR="40679" marT="0" marB="0" anchor="ctr"/>
                </a:tc>
                <a:extLst>
                  <a:ext uri="{0D108BD9-81ED-4DB2-BD59-A6C34878D82A}">
                    <a16:rowId xmlns:a16="http://schemas.microsoft.com/office/drawing/2014/main" val="4029675804"/>
                  </a:ext>
                </a:extLst>
              </a:tr>
              <a:tr h="352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Otros Ingresos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9" marR="406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81.026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9" marR="406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52.863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9" marR="406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169.425,78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9" marR="406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256.893,09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9" marR="40679" marT="0" marB="0" anchor="ctr"/>
                </a:tc>
                <a:extLst>
                  <a:ext uri="{0D108BD9-81ED-4DB2-BD59-A6C34878D82A}">
                    <a16:rowId xmlns:a16="http://schemas.microsoft.com/office/drawing/2014/main" val="1120161482"/>
                  </a:ext>
                </a:extLst>
              </a:tr>
              <a:tr h="352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Cuentas por cobrar Otras vigencias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9" marR="406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1.269.642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9" marR="406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532.094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9" marR="406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1.321.841,32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9" marR="406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3.669.553,18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9" marR="40679" marT="0" marB="0" anchor="ctr"/>
                </a:tc>
                <a:extLst>
                  <a:ext uri="{0D108BD9-81ED-4DB2-BD59-A6C34878D82A}">
                    <a16:rowId xmlns:a16="http://schemas.microsoft.com/office/drawing/2014/main" val="3181261152"/>
                  </a:ext>
                </a:extLst>
              </a:tr>
              <a:tr h="352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Ingreso Total Recaudado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9" marR="406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7.031.945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9" marR="406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7.735.544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9" marR="406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6.620.890,68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9" marR="4067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9.017.999,68</a:t>
                      </a:r>
                      <a:endParaRPr lang="es-C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79" marR="40679" marT="0" marB="0" anchor="ctr"/>
                </a:tc>
                <a:extLst>
                  <a:ext uri="{0D108BD9-81ED-4DB2-BD59-A6C34878D82A}">
                    <a16:rowId xmlns:a16="http://schemas.microsoft.com/office/drawing/2014/main" val="3674304654"/>
                  </a:ext>
                </a:extLst>
              </a:tr>
            </a:tbl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888274" y="1118716"/>
            <a:ext cx="3696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INGRESOS RECONOCIDOS</a:t>
            </a:r>
            <a:endParaRPr lang="es-CO" dirty="0"/>
          </a:p>
        </p:txBody>
      </p:sp>
      <p:sp>
        <p:nvSpPr>
          <p:cNvPr id="11" name="CuadroTexto 10"/>
          <p:cNvSpPr txBox="1"/>
          <p:nvPr/>
        </p:nvSpPr>
        <p:spPr>
          <a:xfrm>
            <a:off x="7281612" y="1488048"/>
            <a:ext cx="3696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INGRESOS RECAUDADOS</a:t>
            </a:r>
            <a:endParaRPr lang="es-CO" dirty="0"/>
          </a:p>
        </p:txBody>
      </p:sp>
      <p:sp>
        <p:nvSpPr>
          <p:cNvPr id="12" name="CuadroTexto 11"/>
          <p:cNvSpPr txBox="1"/>
          <p:nvPr/>
        </p:nvSpPr>
        <p:spPr>
          <a:xfrm>
            <a:off x="6759026" y="5747061"/>
            <a:ext cx="2939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 smtClean="0"/>
              <a:t>Miles de pesos</a:t>
            </a:r>
            <a:endParaRPr lang="es-CO" sz="1200" dirty="0"/>
          </a:p>
        </p:txBody>
      </p:sp>
      <p:pic>
        <p:nvPicPr>
          <p:cNvPr id="13" name="3 Imagen" descr="MEMBRETE CARTA eseHsanRafa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" r="77669" b="81723"/>
          <a:stretch/>
        </p:blipFill>
        <p:spPr bwMode="auto">
          <a:xfrm>
            <a:off x="0" y="-102261"/>
            <a:ext cx="1437816" cy="111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94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8 Imagen" descr="C:\Users\clarita\Downloads\photo.jpg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2" b="17073"/>
          <a:stretch/>
        </p:blipFill>
        <p:spPr bwMode="auto">
          <a:xfrm>
            <a:off x="0" y="6107848"/>
            <a:ext cx="1475656" cy="750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2351315" y="106878"/>
            <a:ext cx="7267698" cy="1650670"/>
          </a:xfrm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CO" sz="6000" b="1" i="1" dirty="0" smtClean="0">
                <a:latin typeface="Candara" panose="020E0502030303020204" pitchFamily="34" charset="0"/>
              </a:rPr>
              <a:t>GASTOS COMPROMETIDOS</a:t>
            </a:r>
            <a:endParaRPr lang="es-CO" sz="6000" b="1" i="1" dirty="0">
              <a:latin typeface="Candara" panose="020E0502030303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939641"/>
              </p:ext>
            </p:extLst>
          </p:nvPr>
        </p:nvGraphicFramePr>
        <p:xfrm>
          <a:off x="1295598" y="2186430"/>
          <a:ext cx="5355772" cy="38814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2483">
                  <a:extLst>
                    <a:ext uri="{9D8B030D-6E8A-4147-A177-3AD203B41FA5}">
                      <a16:colId xmlns:a16="http://schemas.microsoft.com/office/drawing/2014/main" val="4203067331"/>
                    </a:ext>
                  </a:extLst>
                </a:gridCol>
                <a:gridCol w="827094">
                  <a:extLst>
                    <a:ext uri="{9D8B030D-6E8A-4147-A177-3AD203B41FA5}">
                      <a16:colId xmlns:a16="http://schemas.microsoft.com/office/drawing/2014/main" val="939327638"/>
                    </a:ext>
                  </a:extLst>
                </a:gridCol>
                <a:gridCol w="827094">
                  <a:extLst>
                    <a:ext uri="{9D8B030D-6E8A-4147-A177-3AD203B41FA5}">
                      <a16:colId xmlns:a16="http://schemas.microsoft.com/office/drawing/2014/main" val="577865124"/>
                    </a:ext>
                  </a:extLst>
                </a:gridCol>
                <a:gridCol w="840653">
                  <a:extLst>
                    <a:ext uri="{9D8B030D-6E8A-4147-A177-3AD203B41FA5}">
                      <a16:colId xmlns:a16="http://schemas.microsoft.com/office/drawing/2014/main" val="658637466"/>
                    </a:ext>
                  </a:extLst>
                </a:gridCol>
                <a:gridCol w="908448">
                  <a:extLst>
                    <a:ext uri="{9D8B030D-6E8A-4147-A177-3AD203B41FA5}">
                      <a16:colId xmlns:a16="http://schemas.microsoft.com/office/drawing/2014/main" val="895484043"/>
                    </a:ext>
                  </a:extLst>
                </a:gridCol>
              </a:tblGrid>
              <a:tr h="1617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Variable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9" marR="37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2014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9" marR="37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2015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9" marR="37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2016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9" marR="37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2017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9" marR="37289" marT="0" marB="0" anchor="ctr"/>
                </a:tc>
                <a:extLst>
                  <a:ext uri="{0D108BD9-81ED-4DB2-BD59-A6C34878D82A}">
                    <a16:rowId xmlns:a16="http://schemas.microsoft.com/office/drawing/2014/main" val="972550611"/>
                  </a:ext>
                </a:extLst>
              </a:tr>
              <a:tr h="4851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Gastos Total Comprometido Excluye CxP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9" marR="3728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7.737.147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9" marR="3728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8.481.522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9" marR="3728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8.737.130,49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9" marR="3728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8.891.915,24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9" marR="37289" marT="0" marB="0" anchor="ctr"/>
                </a:tc>
                <a:extLst>
                  <a:ext uri="{0D108BD9-81ED-4DB2-BD59-A6C34878D82A}">
                    <a16:rowId xmlns:a16="http://schemas.microsoft.com/office/drawing/2014/main" val="1878243288"/>
                  </a:ext>
                </a:extLst>
              </a:tr>
              <a:tr h="3234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Gasto de Funcionamiento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9" marR="3728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6.420.255</a:t>
                      </a:r>
                      <a:endParaRPr lang="es-CO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9" marR="3728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7.048.370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9" marR="3728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7.260.377,17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9" marR="3728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7.779.803,92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9" marR="37289" marT="0" marB="0" anchor="ctr"/>
                </a:tc>
                <a:extLst>
                  <a:ext uri="{0D108BD9-81ED-4DB2-BD59-A6C34878D82A}">
                    <a16:rowId xmlns:a16="http://schemas.microsoft.com/office/drawing/2014/main" val="245173315"/>
                  </a:ext>
                </a:extLst>
              </a:tr>
              <a:tr h="3234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Gastos de Personal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9" marR="3728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4.392.668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9" marR="3728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5.458.315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9" marR="3728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5.231.661,30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9" marR="3728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5.467.227,53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9" marR="37289" marT="0" marB="0" anchor="ctr"/>
                </a:tc>
                <a:extLst>
                  <a:ext uri="{0D108BD9-81ED-4DB2-BD59-A6C34878D82A}">
                    <a16:rowId xmlns:a16="http://schemas.microsoft.com/office/drawing/2014/main" val="238616110"/>
                  </a:ext>
                </a:extLst>
              </a:tr>
              <a:tr h="3234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   Gasto de Personal de Planta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9" marR="3728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685.836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9" marR="3728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793.672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9" marR="3728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818.529,66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9" marR="3728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777.674,84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9" marR="37289" marT="0" marB="0" anchor="ctr"/>
                </a:tc>
                <a:extLst>
                  <a:ext uri="{0D108BD9-81ED-4DB2-BD59-A6C34878D82A}">
                    <a16:rowId xmlns:a16="http://schemas.microsoft.com/office/drawing/2014/main" val="3446737300"/>
                  </a:ext>
                </a:extLst>
              </a:tr>
              <a:tr h="3234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   Servicios Personales Indirectos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9" marR="3728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3.706.832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9" marR="3728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4.664.643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9" marR="3728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4.413.131,64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9" marR="3728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4.689.552,69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9" marR="37289" marT="0" marB="0" anchor="ctr"/>
                </a:tc>
                <a:extLst>
                  <a:ext uri="{0D108BD9-81ED-4DB2-BD59-A6C34878D82A}">
                    <a16:rowId xmlns:a16="http://schemas.microsoft.com/office/drawing/2014/main" val="2968583661"/>
                  </a:ext>
                </a:extLst>
              </a:tr>
              <a:tr h="3234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Gasto de Sueldos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9" marR="3728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342.456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9" marR="3728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387.139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9" marR="3728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401.951,17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9" marR="3728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391.331,52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9" marR="37289" marT="0" marB="0" anchor="ctr"/>
                </a:tc>
                <a:extLst>
                  <a:ext uri="{0D108BD9-81ED-4DB2-BD59-A6C34878D82A}">
                    <a16:rowId xmlns:a16="http://schemas.microsoft.com/office/drawing/2014/main" val="3016378986"/>
                  </a:ext>
                </a:extLst>
              </a:tr>
              <a:tr h="3234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Gastos Generales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9" marR="3728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1.813.444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9" marR="3728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1.550.055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9" marR="3728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1.257.707,58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9" marR="3728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1.215.419,51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9" marR="37289" marT="0" marB="0" anchor="ctr"/>
                </a:tc>
                <a:extLst>
                  <a:ext uri="{0D108BD9-81ED-4DB2-BD59-A6C34878D82A}">
                    <a16:rowId xmlns:a16="http://schemas.microsoft.com/office/drawing/2014/main" val="519588162"/>
                  </a:ext>
                </a:extLst>
              </a:tr>
              <a:tr h="3234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Gastos de Operación y Prestación de Servicios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9" marR="3728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1.209.989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9" marR="3728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1.433.152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9" marR="3728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1.476.753,32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9" marR="3728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1.112.111,32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9" marR="37289" marT="0" marB="0" anchor="ctr"/>
                </a:tc>
                <a:extLst>
                  <a:ext uri="{0D108BD9-81ED-4DB2-BD59-A6C34878D82A}">
                    <a16:rowId xmlns:a16="http://schemas.microsoft.com/office/drawing/2014/main" val="1903665085"/>
                  </a:ext>
                </a:extLst>
              </a:tr>
              <a:tr h="3234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Otros Gastos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9" marR="3728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321.046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9" marR="3728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40.000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9" marR="3728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771.008,30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9" marR="3728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1.097.156,88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9" marR="37289" marT="0" marB="0" anchor="ctr"/>
                </a:tc>
                <a:extLst>
                  <a:ext uri="{0D108BD9-81ED-4DB2-BD59-A6C34878D82A}">
                    <a16:rowId xmlns:a16="http://schemas.microsoft.com/office/drawing/2014/main" val="1243067513"/>
                  </a:ext>
                </a:extLst>
              </a:tr>
              <a:tr h="3234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Cuentas por Pagar Vigencias Anteriores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9" marR="3728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1.071.638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9" marR="3728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1.359.617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9" marR="3728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1.080.608,58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9" marR="3728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1.202.510,03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9" marR="37289" marT="0" marB="0" anchor="ctr"/>
                </a:tc>
                <a:extLst>
                  <a:ext uri="{0D108BD9-81ED-4DB2-BD59-A6C34878D82A}">
                    <a16:rowId xmlns:a16="http://schemas.microsoft.com/office/drawing/2014/main" val="1079060901"/>
                  </a:ext>
                </a:extLst>
              </a:tr>
              <a:tr h="3234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Gastos Totales con Cuentas por Pagar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9" marR="3728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8.808.786</a:t>
                      </a:r>
                      <a:endParaRPr lang="es-CO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9" marR="3728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9.841.139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9" marR="3728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9.817.739,07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9" marR="3728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</a:rPr>
                        <a:t>10.094.425,27</a:t>
                      </a:r>
                      <a:endParaRPr lang="es-CO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89" marR="37289" marT="0" marB="0" anchor="ctr"/>
                </a:tc>
                <a:extLst>
                  <a:ext uri="{0D108BD9-81ED-4DB2-BD59-A6C34878D82A}">
                    <a16:rowId xmlns:a16="http://schemas.microsoft.com/office/drawing/2014/main" val="525942618"/>
                  </a:ext>
                </a:extLst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1201783" y="1854926"/>
            <a:ext cx="3670663" cy="371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GASTOS COMPROMETIDOS</a:t>
            </a:r>
            <a:endParaRPr lang="es-CO" dirty="0"/>
          </a:p>
        </p:txBody>
      </p:sp>
      <p:sp>
        <p:nvSpPr>
          <p:cNvPr id="9" name="CuadroTexto 8"/>
          <p:cNvSpPr txBox="1"/>
          <p:nvPr/>
        </p:nvSpPr>
        <p:spPr>
          <a:xfrm>
            <a:off x="1475656" y="6107848"/>
            <a:ext cx="2939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 smtClean="0"/>
              <a:t>Miles de pesos</a:t>
            </a:r>
            <a:endParaRPr lang="es-CO" sz="1200" dirty="0"/>
          </a:p>
        </p:txBody>
      </p:sp>
      <p:pic>
        <p:nvPicPr>
          <p:cNvPr id="10" name="3 Imagen" descr="MEMBRETE CARTA eseHsanRafa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" r="77669" b="81723"/>
          <a:stretch/>
        </p:blipFill>
        <p:spPr bwMode="auto">
          <a:xfrm>
            <a:off x="0" y="-102261"/>
            <a:ext cx="1437816" cy="111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59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047" y="634943"/>
            <a:ext cx="8596668" cy="1320800"/>
          </a:xfrm>
        </p:spPr>
        <p:txBody>
          <a:bodyPr/>
          <a:lstStyle/>
          <a:p>
            <a:r>
              <a:rPr lang="es-CO" dirty="0" smtClean="0"/>
              <a:t>EJECUCION PRESUPUESTAL TRIMESTRAL ACUMULADA 2017</a:t>
            </a:r>
            <a:endParaRPr lang="es-CO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377745"/>
              </p:ext>
            </p:extLst>
          </p:nvPr>
        </p:nvGraphicFramePr>
        <p:xfrm>
          <a:off x="274320" y="2299732"/>
          <a:ext cx="5826034" cy="21740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8171">
                  <a:extLst>
                    <a:ext uri="{9D8B030D-6E8A-4147-A177-3AD203B41FA5}">
                      <a16:colId xmlns:a16="http://schemas.microsoft.com/office/drawing/2014/main" val="1268215880"/>
                    </a:ext>
                  </a:extLst>
                </a:gridCol>
                <a:gridCol w="1056455">
                  <a:extLst>
                    <a:ext uri="{9D8B030D-6E8A-4147-A177-3AD203B41FA5}">
                      <a16:colId xmlns:a16="http://schemas.microsoft.com/office/drawing/2014/main" val="1916538547"/>
                    </a:ext>
                  </a:extLst>
                </a:gridCol>
                <a:gridCol w="964119">
                  <a:extLst>
                    <a:ext uri="{9D8B030D-6E8A-4147-A177-3AD203B41FA5}">
                      <a16:colId xmlns:a16="http://schemas.microsoft.com/office/drawing/2014/main" val="2189130617"/>
                    </a:ext>
                  </a:extLst>
                </a:gridCol>
                <a:gridCol w="1046758">
                  <a:extLst>
                    <a:ext uri="{9D8B030D-6E8A-4147-A177-3AD203B41FA5}">
                      <a16:colId xmlns:a16="http://schemas.microsoft.com/office/drawing/2014/main" val="3863356450"/>
                    </a:ext>
                  </a:extLst>
                </a:gridCol>
                <a:gridCol w="1060531">
                  <a:extLst>
                    <a:ext uri="{9D8B030D-6E8A-4147-A177-3AD203B41FA5}">
                      <a16:colId xmlns:a16="http://schemas.microsoft.com/office/drawing/2014/main" val="2162780461"/>
                    </a:ext>
                  </a:extLst>
                </a:gridCol>
              </a:tblGrid>
              <a:tr h="2460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effectLst/>
                        </a:rPr>
                        <a:t>CONCEPTO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effectLst/>
                        </a:rPr>
                        <a:t>I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effectLst/>
                        </a:rPr>
                        <a:t>II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effectLst/>
                        </a:rPr>
                        <a:t>III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effectLst/>
                        </a:rPr>
                        <a:t>IV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47701767"/>
                  </a:ext>
                </a:extLst>
              </a:tr>
              <a:tr h="482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effectLst/>
                        </a:rPr>
                        <a:t>INGRESOS RECONOCIDOS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effectLst/>
                        </a:rPr>
                        <a:t>4.251.008.276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effectLst/>
                        </a:rPr>
                        <a:t>9.189.251.701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effectLst/>
                        </a:rPr>
                        <a:t>12.797.077.609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effectLst/>
                        </a:rPr>
                        <a:t>16.756.883.409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960834646"/>
                  </a:ext>
                </a:extLst>
              </a:tr>
              <a:tr h="482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effectLst/>
                        </a:rPr>
                        <a:t>INGRESOS RECAUDADOS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effectLst/>
                        </a:rPr>
                        <a:t>1.985.826.518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dirty="0">
                          <a:effectLst/>
                        </a:rPr>
                        <a:t>4.194.716.379</a:t>
                      </a:r>
                      <a:endParaRPr lang="es-CO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dirty="0">
                          <a:effectLst/>
                        </a:rPr>
                        <a:t>6.307.409.248</a:t>
                      </a:r>
                      <a:endParaRPr lang="es-CO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effectLst/>
                        </a:rPr>
                        <a:t>9.017.999.677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332035503"/>
                  </a:ext>
                </a:extLst>
              </a:tr>
              <a:tr h="482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effectLst/>
                        </a:rPr>
                        <a:t>GASTOS COMPROMETIDOS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effectLst/>
                        </a:rPr>
                        <a:t>2.908.612.214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effectLst/>
                        </a:rPr>
                        <a:t>4.930.481.100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effectLst/>
                        </a:rPr>
                        <a:t>7.583.758.152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effectLst/>
                        </a:rPr>
                        <a:t>10.094.425.267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622177952"/>
                  </a:ext>
                </a:extLst>
              </a:tr>
              <a:tr h="482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effectLst/>
                        </a:rPr>
                        <a:t>GASTOS PAGADOS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effectLst/>
                        </a:rPr>
                        <a:t>1.812.231.569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effectLst/>
                        </a:rPr>
                        <a:t>3.334.730.754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effectLst/>
                        </a:rPr>
                        <a:t>5.476.817.909</a:t>
                      </a:r>
                      <a:endParaRPr lang="es-CO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dirty="0">
                          <a:effectLst/>
                        </a:rPr>
                        <a:t>8.623.226.807</a:t>
                      </a:r>
                      <a:endParaRPr lang="es-CO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119516594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927463" y="1930400"/>
            <a:ext cx="5172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EJECUCION PRESUPUESTAL TOTAL</a:t>
            </a:r>
            <a:endParaRPr lang="es-CO" dirty="0"/>
          </a:p>
        </p:txBody>
      </p:sp>
      <p:sp>
        <p:nvSpPr>
          <p:cNvPr id="6" name="CuadroTexto 5"/>
          <p:cNvSpPr txBox="1"/>
          <p:nvPr/>
        </p:nvSpPr>
        <p:spPr>
          <a:xfrm>
            <a:off x="7441474" y="2618378"/>
            <a:ext cx="5172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EJECUCION PRESUPUESTAL EXCLUYENDO VIG ANT.</a:t>
            </a:r>
            <a:endParaRPr lang="es-CO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458460"/>
              </p:ext>
            </p:extLst>
          </p:nvPr>
        </p:nvGraphicFramePr>
        <p:xfrm>
          <a:off x="6270172" y="3952687"/>
          <a:ext cx="5841472" cy="11567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4686">
                  <a:extLst>
                    <a:ext uri="{9D8B030D-6E8A-4147-A177-3AD203B41FA5}">
                      <a16:colId xmlns:a16="http://schemas.microsoft.com/office/drawing/2014/main" val="3050060621"/>
                    </a:ext>
                  </a:extLst>
                </a:gridCol>
                <a:gridCol w="991200">
                  <a:extLst>
                    <a:ext uri="{9D8B030D-6E8A-4147-A177-3AD203B41FA5}">
                      <a16:colId xmlns:a16="http://schemas.microsoft.com/office/drawing/2014/main" val="851565416"/>
                    </a:ext>
                  </a:extLst>
                </a:gridCol>
                <a:gridCol w="1055717">
                  <a:extLst>
                    <a:ext uri="{9D8B030D-6E8A-4147-A177-3AD203B41FA5}">
                      <a16:colId xmlns:a16="http://schemas.microsoft.com/office/drawing/2014/main" val="201020235"/>
                    </a:ext>
                  </a:extLst>
                </a:gridCol>
                <a:gridCol w="997527">
                  <a:extLst>
                    <a:ext uri="{9D8B030D-6E8A-4147-A177-3AD203B41FA5}">
                      <a16:colId xmlns:a16="http://schemas.microsoft.com/office/drawing/2014/main" val="2392630654"/>
                    </a:ext>
                  </a:extLst>
                </a:gridCol>
                <a:gridCol w="1072342">
                  <a:extLst>
                    <a:ext uri="{9D8B030D-6E8A-4147-A177-3AD203B41FA5}">
                      <a16:colId xmlns:a16="http://schemas.microsoft.com/office/drawing/2014/main" val="366512037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CONCEPTO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I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II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III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IV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198985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INGRESOS RECONOCIDOS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2.846.873.840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6.143.748.931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9.435.001.357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13.087.330.232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6169506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INGRESOS RECAUDADOS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581.692.082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1.149.213.609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2.945.332.996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5.348.446.500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3924749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GASTOS COMPROMETIDOS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50" dirty="0">
                          <a:effectLst/>
                        </a:rPr>
                        <a:t>1.907.087.031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3.915.291.108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6.532.257.359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8.891.915.242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9982904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GASTOS PAGADOS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869.311.493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2.323.330.982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4.436.718.167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7.427.398.698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505092389"/>
                  </a:ext>
                </a:extLst>
              </a:tr>
            </a:tbl>
          </a:graphicData>
        </a:graphic>
      </p:graphicFrame>
      <p:pic>
        <p:nvPicPr>
          <p:cNvPr id="8" name="8 Imagen" descr="C:\Users\clarita\Downloads\photo.jpg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2" b="17073"/>
          <a:stretch/>
        </p:blipFill>
        <p:spPr bwMode="auto">
          <a:xfrm>
            <a:off x="0" y="6107848"/>
            <a:ext cx="1475656" cy="750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3 Imagen" descr="MEMBRETE CARTA eseHsanRafa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" r="77669" b="81723"/>
          <a:stretch/>
        </p:blipFill>
        <p:spPr bwMode="auto">
          <a:xfrm>
            <a:off x="0" y="-102261"/>
            <a:ext cx="1437816" cy="111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77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8 Imagen" descr="C:\Users\clarita\Downloads\photo.jpg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2" b="17073"/>
          <a:stretch/>
        </p:blipFill>
        <p:spPr bwMode="auto">
          <a:xfrm>
            <a:off x="0" y="6107848"/>
            <a:ext cx="1475656" cy="750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938053" y="308756"/>
            <a:ext cx="7125194" cy="1004655"/>
          </a:xfrm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CO" sz="6000" b="1" i="1" dirty="0" smtClean="0">
                <a:latin typeface="Candara" panose="020E0502030303020204" pitchFamily="34" charset="0"/>
              </a:rPr>
              <a:t>FACTURACION</a:t>
            </a:r>
            <a:endParaRPr lang="es-CO" sz="6000" b="1" i="1" dirty="0">
              <a:latin typeface="Candara" panose="020E0502030303020204" pitchFamily="34" charset="0"/>
            </a:endParaRPr>
          </a:p>
        </p:txBody>
      </p:sp>
      <p:pic>
        <p:nvPicPr>
          <p:cNvPr id="7" name="3 Imagen" descr="MEMBRETE CARTA eseHsanRafa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" r="77669" b="81723"/>
          <a:stretch/>
        </p:blipFill>
        <p:spPr bwMode="auto">
          <a:xfrm>
            <a:off x="0" y="-102261"/>
            <a:ext cx="1437816" cy="111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79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8 Imagen" descr="C:\Users\clarita\Downloads\photo.jpg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2" b="17073"/>
          <a:stretch/>
        </p:blipFill>
        <p:spPr bwMode="auto">
          <a:xfrm>
            <a:off x="0" y="6107848"/>
            <a:ext cx="1475656" cy="750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475656" y="250567"/>
            <a:ext cx="7125194" cy="1004655"/>
          </a:xfrm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CO" sz="6000" b="1" i="1" dirty="0" smtClean="0">
                <a:latin typeface="Candara" panose="020E0502030303020204" pitchFamily="34" charset="0"/>
              </a:rPr>
              <a:t>CARTERA </a:t>
            </a:r>
            <a:endParaRPr lang="es-CO" sz="6000" b="1" i="1" dirty="0">
              <a:latin typeface="Candara" panose="020E0502030303020204" pitchFamily="34" charset="0"/>
            </a:endParaRPr>
          </a:p>
        </p:txBody>
      </p:sp>
      <p:pic>
        <p:nvPicPr>
          <p:cNvPr id="4" name="3 Imagen" descr="MEMBRETE CARTA eseHsanRafa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" r="77669" b="81723"/>
          <a:stretch/>
        </p:blipFill>
        <p:spPr bwMode="auto">
          <a:xfrm>
            <a:off x="0" y="-102261"/>
            <a:ext cx="1437816" cy="111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534184"/>
              </p:ext>
            </p:extLst>
          </p:nvPr>
        </p:nvGraphicFramePr>
        <p:xfrm>
          <a:off x="3167149" y="1489066"/>
          <a:ext cx="4432728" cy="497823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063702">
                  <a:extLst>
                    <a:ext uri="{9D8B030D-6E8A-4147-A177-3AD203B41FA5}">
                      <a16:colId xmlns:a16="http://schemas.microsoft.com/office/drawing/2014/main" val="902992081"/>
                    </a:ext>
                  </a:extLst>
                </a:gridCol>
                <a:gridCol w="1206585">
                  <a:extLst>
                    <a:ext uri="{9D8B030D-6E8A-4147-A177-3AD203B41FA5}">
                      <a16:colId xmlns:a16="http://schemas.microsoft.com/office/drawing/2014/main" val="2957783403"/>
                    </a:ext>
                  </a:extLst>
                </a:gridCol>
                <a:gridCol w="1162441">
                  <a:extLst>
                    <a:ext uri="{9D8B030D-6E8A-4147-A177-3AD203B41FA5}">
                      <a16:colId xmlns:a16="http://schemas.microsoft.com/office/drawing/2014/main" val="2347672785"/>
                    </a:ext>
                  </a:extLst>
                </a:gridCol>
              </a:tblGrid>
              <a:tr h="19221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Variable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493" marR="7493" marT="7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2016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493" marR="7493" marT="7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2017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493" marR="7493" marT="7493" marB="0" anchor="ctr"/>
                </a:tc>
                <a:extLst>
                  <a:ext uri="{0D108BD9-81ED-4DB2-BD59-A6C34878D82A}">
                    <a16:rowId xmlns:a16="http://schemas.microsoft.com/office/drawing/2014/main" val="2772844467"/>
                  </a:ext>
                </a:extLst>
              </a:tr>
              <a:tr h="19221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</a:rPr>
                        <a:t>Total Cartera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493" marR="7493" marT="749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u="none" strike="noStrike">
                          <a:effectLst/>
                        </a:rPr>
                        <a:t>10.244.078,26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493" marR="7493" marT="749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u="none" strike="noStrike">
                          <a:effectLst/>
                        </a:rPr>
                        <a:t>11.743.790,57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493" marR="7493" marT="7493" marB="0" anchor="ctr"/>
                </a:tc>
                <a:extLst>
                  <a:ext uri="{0D108BD9-81ED-4DB2-BD59-A6C34878D82A}">
                    <a16:rowId xmlns:a16="http://schemas.microsoft.com/office/drawing/2014/main" val="1607048907"/>
                  </a:ext>
                </a:extLst>
              </a:tr>
              <a:tr h="19221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</a:rPr>
                        <a:t>&lt; 60 dias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493" marR="7493" marT="749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u="none" strike="noStrike">
                          <a:effectLst/>
                        </a:rPr>
                        <a:t>883.225,56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493" marR="7493" marT="749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u="none" strike="noStrike">
                          <a:effectLst/>
                        </a:rPr>
                        <a:t>2.096.829,34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493" marR="7493" marT="7493" marB="0" anchor="ctr"/>
                </a:tc>
                <a:extLst>
                  <a:ext uri="{0D108BD9-81ED-4DB2-BD59-A6C34878D82A}">
                    <a16:rowId xmlns:a16="http://schemas.microsoft.com/office/drawing/2014/main" val="4269776060"/>
                  </a:ext>
                </a:extLst>
              </a:tr>
              <a:tr h="19221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</a:rPr>
                        <a:t>61 a 360 dias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493" marR="7493" marT="749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u="none" strike="noStrike">
                          <a:effectLst/>
                        </a:rPr>
                        <a:t>3.926.233,98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493" marR="7493" marT="749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u="none" strike="noStrike">
                          <a:effectLst/>
                        </a:rPr>
                        <a:t>5.367.361,52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493" marR="7493" marT="7493" marB="0" anchor="ctr"/>
                </a:tc>
                <a:extLst>
                  <a:ext uri="{0D108BD9-81ED-4DB2-BD59-A6C34878D82A}">
                    <a16:rowId xmlns:a16="http://schemas.microsoft.com/office/drawing/2014/main" val="3883643957"/>
                  </a:ext>
                </a:extLst>
              </a:tr>
              <a:tr h="19221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</a:rPr>
                        <a:t>&gt; 360 dias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493" marR="7493" marT="749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u="none" strike="noStrike">
                          <a:effectLst/>
                        </a:rPr>
                        <a:t>5.434.618,73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493" marR="7493" marT="749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u="none" strike="noStrike">
                          <a:effectLst/>
                        </a:rPr>
                        <a:t>4.279.599,71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493" marR="7493" marT="7493" marB="0" anchor="ctr"/>
                </a:tc>
                <a:extLst>
                  <a:ext uri="{0D108BD9-81ED-4DB2-BD59-A6C34878D82A}">
                    <a16:rowId xmlns:a16="http://schemas.microsoft.com/office/drawing/2014/main" val="3163135937"/>
                  </a:ext>
                </a:extLst>
              </a:tr>
              <a:tr h="19221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</a:rPr>
                        <a:t>Régimen Subsidiado</a:t>
                      </a:r>
                      <a:endParaRPr lang="es-CO" sz="1100" b="0" i="1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493" marR="7493" marT="749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u="none" strike="noStrike">
                          <a:effectLst/>
                        </a:rPr>
                        <a:t>8.333.984</a:t>
                      </a:r>
                      <a:endParaRPr lang="es-CO" sz="1100" b="0" i="1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493" marR="7493" marT="749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u="none" strike="noStrike">
                          <a:effectLst/>
                        </a:rPr>
                        <a:t>8.688.312,69</a:t>
                      </a:r>
                      <a:endParaRPr lang="es-CO" sz="1100" b="0" i="1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493" marR="7493" marT="7493" marB="0" anchor="ctr"/>
                </a:tc>
                <a:extLst>
                  <a:ext uri="{0D108BD9-81ED-4DB2-BD59-A6C34878D82A}">
                    <a16:rowId xmlns:a16="http://schemas.microsoft.com/office/drawing/2014/main" val="651127853"/>
                  </a:ext>
                </a:extLst>
              </a:tr>
              <a:tr h="19221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 dirty="0">
                          <a:effectLst/>
                        </a:rPr>
                        <a:t>&lt; 60 </a:t>
                      </a:r>
                      <a:r>
                        <a:rPr lang="es-CO" sz="1100" u="none" strike="noStrike" dirty="0" err="1">
                          <a:effectLst/>
                        </a:rPr>
                        <a:t>dias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493" marR="7493" marT="749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u="none" strike="noStrike">
                          <a:effectLst/>
                        </a:rPr>
                        <a:t>464.274,14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493" marR="7493" marT="749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u="none" strike="noStrike">
                          <a:effectLst/>
                        </a:rPr>
                        <a:t>1.822.457,48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493" marR="7493" marT="7493" marB="0" anchor="ctr"/>
                </a:tc>
                <a:extLst>
                  <a:ext uri="{0D108BD9-81ED-4DB2-BD59-A6C34878D82A}">
                    <a16:rowId xmlns:a16="http://schemas.microsoft.com/office/drawing/2014/main" val="2644734457"/>
                  </a:ext>
                </a:extLst>
              </a:tr>
              <a:tr h="26909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 dirty="0">
                          <a:effectLst/>
                        </a:rPr>
                        <a:t>61 a 360 </a:t>
                      </a:r>
                      <a:r>
                        <a:rPr lang="es-CO" sz="1100" u="none" strike="noStrike" dirty="0" err="1">
                          <a:effectLst/>
                        </a:rPr>
                        <a:t>dias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493" marR="7493" marT="749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u="none" strike="noStrike">
                          <a:effectLst/>
                        </a:rPr>
                        <a:t>3.071.493,97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493" marR="7493" marT="749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u="none" strike="noStrike">
                          <a:effectLst/>
                        </a:rPr>
                        <a:t>3.684.810,24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493" marR="7493" marT="7493" marB="0" anchor="ctr"/>
                </a:tc>
                <a:extLst>
                  <a:ext uri="{0D108BD9-81ED-4DB2-BD59-A6C34878D82A}">
                    <a16:rowId xmlns:a16="http://schemas.microsoft.com/office/drawing/2014/main" val="739189948"/>
                  </a:ext>
                </a:extLst>
              </a:tr>
              <a:tr h="19221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 dirty="0">
                          <a:effectLst/>
                        </a:rPr>
                        <a:t>&gt; 360 </a:t>
                      </a:r>
                      <a:r>
                        <a:rPr lang="es-CO" sz="1100" u="none" strike="noStrike" dirty="0" err="1">
                          <a:effectLst/>
                        </a:rPr>
                        <a:t>dias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493" marR="7493" marT="749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u="none" strike="noStrike">
                          <a:effectLst/>
                        </a:rPr>
                        <a:t>4.798.215,89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493" marR="7493" marT="749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u="none" strike="noStrike">
                          <a:effectLst/>
                        </a:rPr>
                        <a:t>3.181.044,97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493" marR="7493" marT="7493" marB="0" anchor="ctr"/>
                </a:tc>
                <a:extLst>
                  <a:ext uri="{0D108BD9-81ED-4DB2-BD59-A6C34878D82A}">
                    <a16:rowId xmlns:a16="http://schemas.microsoft.com/office/drawing/2014/main" val="966637854"/>
                  </a:ext>
                </a:extLst>
              </a:tr>
              <a:tr h="24987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 dirty="0">
                          <a:effectLst/>
                        </a:rPr>
                        <a:t>Población Pobre No Asegurada</a:t>
                      </a:r>
                      <a:endParaRPr lang="es-CO" sz="1100" b="0" i="1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493" marR="7493" marT="749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u="none" strike="noStrike">
                          <a:effectLst/>
                        </a:rPr>
                        <a:t>857.296,21</a:t>
                      </a:r>
                      <a:endParaRPr lang="es-CO" sz="1100" b="0" i="1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493" marR="7493" marT="749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u="none" strike="noStrike">
                          <a:effectLst/>
                        </a:rPr>
                        <a:t>791.697,13</a:t>
                      </a:r>
                      <a:endParaRPr lang="es-CO" sz="1100" b="0" i="1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493" marR="7493" marT="7493" marB="0" anchor="ctr"/>
                </a:tc>
                <a:extLst>
                  <a:ext uri="{0D108BD9-81ED-4DB2-BD59-A6C34878D82A}">
                    <a16:rowId xmlns:a16="http://schemas.microsoft.com/office/drawing/2014/main" val="1981470363"/>
                  </a:ext>
                </a:extLst>
              </a:tr>
              <a:tr h="19221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</a:rPr>
                        <a:t>&lt; 60 dias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493" marR="7493" marT="749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u="none" strike="noStrike">
                          <a:effectLst/>
                        </a:rPr>
                        <a:t>59.769,76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493" marR="7493" marT="749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u="none" strike="noStrike">
                          <a:effectLst/>
                        </a:rPr>
                        <a:t>217.669,71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493" marR="7493" marT="7493" marB="0" anchor="ctr"/>
                </a:tc>
                <a:extLst>
                  <a:ext uri="{0D108BD9-81ED-4DB2-BD59-A6C34878D82A}">
                    <a16:rowId xmlns:a16="http://schemas.microsoft.com/office/drawing/2014/main" val="3532532992"/>
                  </a:ext>
                </a:extLst>
              </a:tr>
              <a:tr h="26909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</a:rPr>
                        <a:t>61 a 360 dias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493" marR="7493" marT="749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u="none" strike="noStrike">
                          <a:effectLst/>
                        </a:rPr>
                        <a:t>403.804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493" marR="7493" marT="749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u="none" strike="noStrike">
                          <a:effectLst/>
                        </a:rPr>
                        <a:t>116.529,80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493" marR="7493" marT="7493" marB="0" anchor="ctr"/>
                </a:tc>
                <a:extLst>
                  <a:ext uri="{0D108BD9-81ED-4DB2-BD59-A6C34878D82A}">
                    <a16:rowId xmlns:a16="http://schemas.microsoft.com/office/drawing/2014/main" val="2126280382"/>
                  </a:ext>
                </a:extLst>
              </a:tr>
              <a:tr h="19221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 dirty="0">
                          <a:effectLst/>
                        </a:rPr>
                        <a:t>&gt; 360 </a:t>
                      </a:r>
                      <a:r>
                        <a:rPr lang="es-CO" sz="1100" u="none" strike="noStrike" dirty="0" err="1">
                          <a:effectLst/>
                        </a:rPr>
                        <a:t>dias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493" marR="7493" marT="749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u="none" strike="noStrike">
                          <a:effectLst/>
                        </a:rPr>
                        <a:t>393.722,44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493" marR="7493" marT="749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u="none" strike="noStrike">
                          <a:effectLst/>
                        </a:rPr>
                        <a:t>457.497,63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493" marR="7493" marT="7493" marB="0" anchor="ctr"/>
                </a:tc>
                <a:extLst>
                  <a:ext uri="{0D108BD9-81ED-4DB2-BD59-A6C34878D82A}">
                    <a16:rowId xmlns:a16="http://schemas.microsoft.com/office/drawing/2014/main" val="1123366684"/>
                  </a:ext>
                </a:extLst>
              </a:tr>
              <a:tr h="19221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 dirty="0">
                          <a:effectLst/>
                        </a:rPr>
                        <a:t>Régimen Contributivo</a:t>
                      </a:r>
                      <a:endParaRPr lang="es-CO" sz="1100" b="0" i="1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493" marR="7493" marT="749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u="none" strike="noStrike">
                          <a:effectLst/>
                        </a:rPr>
                        <a:t>954.419,52</a:t>
                      </a:r>
                      <a:endParaRPr lang="es-CO" sz="1100" b="0" i="1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493" marR="7493" marT="749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u="none" strike="noStrike">
                          <a:effectLst/>
                        </a:rPr>
                        <a:t>1.427.050,93</a:t>
                      </a:r>
                      <a:endParaRPr lang="es-CO" sz="1100" b="0" i="1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493" marR="7493" marT="7493" marB="0" anchor="ctr"/>
                </a:tc>
                <a:extLst>
                  <a:ext uri="{0D108BD9-81ED-4DB2-BD59-A6C34878D82A}">
                    <a16:rowId xmlns:a16="http://schemas.microsoft.com/office/drawing/2014/main" val="516701295"/>
                  </a:ext>
                </a:extLst>
              </a:tr>
              <a:tr h="19221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</a:rPr>
                        <a:t>&lt; 60 dias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493" marR="7493" marT="749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u="none" strike="noStrike" dirty="0">
                          <a:effectLst/>
                        </a:rPr>
                        <a:t>356.028,56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493" marR="7493" marT="749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u="none" strike="noStrike">
                          <a:effectLst/>
                        </a:rPr>
                        <a:t>34.813,07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493" marR="7493" marT="7493" marB="0" anchor="ctr"/>
                </a:tc>
                <a:extLst>
                  <a:ext uri="{0D108BD9-81ED-4DB2-BD59-A6C34878D82A}">
                    <a16:rowId xmlns:a16="http://schemas.microsoft.com/office/drawing/2014/main" val="2215815179"/>
                  </a:ext>
                </a:extLst>
              </a:tr>
              <a:tr h="26909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</a:rPr>
                        <a:t>61 a 360 dias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493" marR="7493" marT="749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u="none" strike="noStrike" dirty="0">
                          <a:effectLst/>
                        </a:rPr>
                        <a:t>445.321,63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493" marR="7493" marT="749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u="none" strike="noStrike">
                          <a:effectLst/>
                        </a:rPr>
                        <a:t>777.944,93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493" marR="7493" marT="7493" marB="0" anchor="ctr"/>
                </a:tc>
                <a:extLst>
                  <a:ext uri="{0D108BD9-81ED-4DB2-BD59-A6C34878D82A}">
                    <a16:rowId xmlns:a16="http://schemas.microsoft.com/office/drawing/2014/main" val="72074100"/>
                  </a:ext>
                </a:extLst>
              </a:tr>
              <a:tr h="19221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</a:rPr>
                        <a:t>&gt; 360 dias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493" marR="7493" marT="749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u="none" strike="noStrike" dirty="0">
                          <a:effectLst/>
                        </a:rPr>
                        <a:t>153.069,33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493" marR="7493" marT="749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u="none" strike="noStrike">
                          <a:effectLst/>
                        </a:rPr>
                        <a:t>614.292,93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493" marR="7493" marT="7493" marB="0" anchor="ctr"/>
                </a:tc>
                <a:extLst>
                  <a:ext uri="{0D108BD9-81ED-4DB2-BD59-A6C34878D82A}">
                    <a16:rowId xmlns:a16="http://schemas.microsoft.com/office/drawing/2014/main" val="2141509515"/>
                  </a:ext>
                </a:extLst>
              </a:tr>
              <a:tr h="19221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</a:rPr>
                        <a:t>SOAT ECAT</a:t>
                      </a:r>
                      <a:endParaRPr lang="es-CO" sz="1100" b="0" i="1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493" marR="7493" marT="749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u="none" strike="noStrike" dirty="0">
                          <a:effectLst/>
                        </a:rPr>
                        <a:t>71.614,36</a:t>
                      </a:r>
                      <a:endParaRPr lang="es-CO" sz="1100" b="0" i="1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493" marR="7493" marT="749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u="none" strike="noStrike">
                          <a:effectLst/>
                        </a:rPr>
                        <a:t>62.637,61</a:t>
                      </a:r>
                      <a:endParaRPr lang="es-CO" sz="1100" b="0" i="1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493" marR="7493" marT="7493" marB="0" anchor="ctr"/>
                </a:tc>
                <a:extLst>
                  <a:ext uri="{0D108BD9-81ED-4DB2-BD59-A6C34878D82A}">
                    <a16:rowId xmlns:a16="http://schemas.microsoft.com/office/drawing/2014/main" val="1605446950"/>
                  </a:ext>
                </a:extLst>
              </a:tr>
              <a:tr h="19221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</a:rPr>
                        <a:t>61 a 360 dias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493" marR="7493" marT="749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u="none" strike="noStrike" dirty="0">
                          <a:effectLst/>
                        </a:rPr>
                        <a:t>0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493" marR="7493" marT="749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u="none" strike="noStrike">
                          <a:effectLst/>
                        </a:rPr>
                        <a:t>62.637,61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493" marR="7493" marT="7493" marB="0" anchor="ctr"/>
                </a:tc>
                <a:extLst>
                  <a:ext uri="{0D108BD9-81ED-4DB2-BD59-A6C34878D82A}">
                    <a16:rowId xmlns:a16="http://schemas.microsoft.com/office/drawing/2014/main" val="4075095889"/>
                  </a:ext>
                </a:extLst>
              </a:tr>
              <a:tr h="19221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</a:rPr>
                        <a:t>&gt; 360 dias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493" marR="7493" marT="749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u="none" strike="noStrike" dirty="0">
                          <a:effectLst/>
                        </a:rPr>
                        <a:t>71.614,36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493" marR="7493" marT="749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u="none" strike="noStrike">
                          <a:effectLst/>
                        </a:rPr>
                        <a:t>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493" marR="7493" marT="7493" marB="0" anchor="ctr"/>
                </a:tc>
                <a:extLst>
                  <a:ext uri="{0D108BD9-81ED-4DB2-BD59-A6C34878D82A}">
                    <a16:rowId xmlns:a16="http://schemas.microsoft.com/office/drawing/2014/main" val="2119660193"/>
                  </a:ext>
                </a:extLst>
              </a:tr>
              <a:tr h="19221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</a:rPr>
                        <a:t>Otros Deudores</a:t>
                      </a:r>
                      <a:endParaRPr lang="es-CO" sz="1100" b="0" i="1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493" marR="7493" marT="749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u="none" strike="noStrike" dirty="0">
                          <a:effectLst/>
                        </a:rPr>
                        <a:t>26.764,17</a:t>
                      </a:r>
                      <a:endParaRPr lang="es-CO" sz="1100" b="0" i="1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493" marR="7493" marT="749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u="none" strike="noStrike">
                          <a:effectLst/>
                        </a:rPr>
                        <a:t>774.092,20</a:t>
                      </a:r>
                      <a:endParaRPr lang="es-CO" sz="1100" b="0" i="1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493" marR="7493" marT="7493" marB="0" anchor="ctr"/>
                </a:tc>
                <a:extLst>
                  <a:ext uri="{0D108BD9-81ED-4DB2-BD59-A6C34878D82A}">
                    <a16:rowId xmlns:a16="http://schemas.microsoft.com/office/drawing/2014/main" val="3116979833"/>
                  </a:ext>
                </a:extLst>
              </a:tr>
              <a:tr h="19221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</a:rPr>
                        <a:t>&lt; 60 dias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493" marR="7493" marT="749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u="none" strike="noStrike" dirty="0">
                          <a:effectLst/>
                        </a:rPr>
                        <a:t>3.153,09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493" marR="7493" marT="749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u="none" strike="noStrike" dirty="0">
                          <a:effectLst/>
                        </a:rPr>
                        <a:t>21.889,09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493" marR="7493" marT="7493" marB="0" anchor="ctr"/>
                </a:tc>
                <a:extLst>
                  <a:ext uri="{0D108BD9-81ED-4DB2-BD59-A6C34878D82A}">
                    <a16:rowId xmlns:a16="http://schemas.microsoft.com/office/drawing/2014/main" val="821825448"/>
                  </a:ext>
                </a:extLst>
              </a:tr>
              <a:tr h="26909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</a:rPr>
                        <a:t>61 a 360 dias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493" marR="7493" marT="749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u="none" strike="noStrike">
                          <a:effectLst/>
                        </a:rPr>
                        <a:t>5.614,38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493" marR="7493" marT="749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u="none" strike="noStrike" dirty="0">
                          <a:effectLst/>
                        </a:rPr>
                        <a:t>725.438,94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493" marR="7493" marT="7493" marB="0" anchor="ctr"/>
                </a:tc>
                <a:extLst>
                  <a:ext uri="{0D108BD9-81ED-4DB2-BD59-A6C34878D82A}">
                    <a16:rowId xmlns:a16="http://schemas.microsoft.com/office/drawing/2014/main" val="2531308863"/>
                  </a:ext>
                </a:extLst>
              </a:tr>
              <a:tr h="19221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u="none" strike="noStrike">
                          <a:effectLst/>
                        </a:rPr>
                        <a:t>&gt; 360 dias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493" marR="7493" marT="749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u="none" strike="noStrike">
                          <a:effectLst/>
                        </a:rPr>
                        <a:t>17.996,70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493" marR="7493" marT="749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u="none" strike="noStrike" dirty="0">
                          <a:effectLst/>
                        </a:rPr>
                        <a:t>26.764,17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493" marR="7493" marT="7493" marB="0" anchor="ctr"/>
                </a:tc>
                <a:extLst>
                  <a:ext uri="{0D108BD9-81ED-4DB2-BD59-A6C34878D82A}">
                    <a16:rowId xmlns:a16="http://schemas.microsoft.com/office/drawing/2014/main" val="11661354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717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8 Imagen" descr="C:\Users\clarita\Downloads\photo.jpg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2" b="17073"/>
          <a:stretch/>
        </p:blipFill>
        <p:spPr bwMode="auto">
          <a:xfrm>
            <a:off x="0" y="6107848"/>
            <a:ext cx="1475656" cy="750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3253839" y="95003"/>
            <a:ext cx="5480462" cy="1011838"/>
          </a:xfrm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s-CO" sz="6000" b="1" i="1" dirty="0" smtClean="0">
                <a:latin typeface="Candara" panose="020E0502030303020204" pitchFamily="34" charset="0"/>
              </a:rPr>
              <a:t>PASIVOS</a:t>
            </a:r>
            <a:endParaRPr lang="es-CO" sz="6000" b="1" i="1" dirty="0">
              <a:latin typeface="Candara" panose="020E0502030303020204" pitchFamily="34" charset="0"/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632576530"/>
              </p:ext>
            </p:extLst>
          </p:nvPr>
        </p:nvGraphicFramePr>
        <p:xfrm>
          <a:off x="327758" y="1554480"/>
          <a:ext cx="5641967" cy="2272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996983"/>
              </p:ext>
            </p:extLst>
          </p:nvPr>
        </p:nvGraphicFramePr>
        <p:xfrm>
          <a:off x="3874385" y="4318962"/>
          <a:ext cx="5622312" cy="16065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7026">
                  <a:extLst>
                    <a:ext uri="{9D8B030D-6E8A-4147-A177-3AD203B41FA5}">
                      <a16:colId xmlns:a16="http://schemas.microsoft.com/office/drawing/2014/main" val="339622964"/>
                    </a:ext>
                  </a:extLst>
                </a:gridCol>
                <a:gridCol w="840591">
                  <a:extLst>
                    <a:ext uri="{9D8B030D-6E8A-4147-A177-3AD203B41FA5}">
                      <a16:colId xmlns:a16="http://schemas.microsoft.com/office/drawing/2014/main" val="640487265"/>
                    </a:ext>
                  </a:extLst>
                </a:gridCol>
                <a:gridCol w="840591">
                  <a:extLst>
                    <a:ext uri="{9D8B030D-6E8A-4147-A177-3AD203B41FA5}">
                      <a16:colId xmlns:a16="http://schemas.microsoft.com/office/drawing/2014/main" val="759912203"/>
                    </a:ext>
                  </a:extLst>
                </a:gridCol>
                <a:gridCol w="937052">
                  <a:extLst>
                    <a:ext uri="{9D8B030D-6E8A-4147-A177-3AD203B41FA5}">
                      <a16:colId xmlns:a16="http://schemas.microsoft.com/office/drawing/2014/main" val="842122740"/>
                    </a:ext>
                  </a:extLst>
                </a:gridCol>
                <a:gridCol w="937052">
                  <a:extLst>
                    <a:ext uri="{9D8B030D-6E8A-4147-A177-3AD203B41FA5}">
                      <a16:colId xmlns:a16="http://schemas.microsoft.com/office/drawing/2014/main" val="3911614407"/>
                    </a:ext>
                  </a:extLst>
                </a:gridCol>
              </a:tblGrid>
              <a:tr h="233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Variable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2014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2015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2016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2017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06568733"/>
                  </a:ext>
                </a:extLst>
              </a:tr>
              <a:tr h="457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TOTAL PASIVO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2.534.853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3.429.995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5.744.705,41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5.227.750,61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83284814"/>
                  </a:ext>
                </a:extLst>
              </a:tr>
              <a:tr h="457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...SERVICIOS PERSONALES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651.563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1.036.795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1.864.045,22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0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21354640"/>
                  </a:ext>
                </a:extLst>
              </a:tr>
              <a:tr h="457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Otros Acreedores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1.883.290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2.393.200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3.880.660,19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5.227.750,61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46470353"/>
                  </a:ext>
                </a:extLst>
              </a:tr>
            </a:tbl>
          </a:graphicData>
        </a:graphic>
      </p:graphicFrame>
      <p:pic>
        <p:nvPicPr>
          <p:cNvPr id="6" name="3 Imagen" descr="MEMBRETE CARTA eseHsanRafa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" r="77669" b="81723"/>
          <a:stretch/>
        </p:blipFill>
        <p:spPr bwMode="auto">
          <a:xfrm>
            <a:off x="0" y="-102261"/>
            <a:ext cx="1437816" cy="111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98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8 Imagen" descr="C:\Users\clarita\Downloads\photo.jpg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2" b="17073"/>
          <a:stretch/>
        </p:blipFill>
        <p:spPr bwMode="auto">
          <a:xfrm>
            <a:off x="0" y="6107848"/>
            <a:ext cx="1475656" cy="750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351315" y="106878"/>
            <a:ext cx="6994566" cy="1959428"/>
          </a:xfrm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s-CO" sz="6000" b="1" i="1" dirty="0" smtClean="0">
                <a:latin typeface="Candara" panose="020E0502030303020204" pitchFamily="34" charset="0"/>
              </a:rPr>
              <a:t>EQUILIBRIO PRESUPUESTAL</a:t>
            </a:r>
            <a:endParaRPr lang="es-CO" sz="6000" b="1" i="1" dirty="0">
              <a:latin typeface="Candara" panose="020E0502030303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720828" y="3706694"/>
            <a:ext cx="4114800" cy="378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RECAUDO</a:t>
            </a:r>
            <a:endParaRPr lang="es-CO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8532" y="4172340"/>
            <a:ext cx="5627096" cy="231058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531" y="3067397"/>
            <a:ext cx="5614903" cy="203624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11" name="CuadroTexto 10"/>
          <p:cNvSpPr txBox="1"/>
          <p:nvPr/>
        </p:nvSpPr>
        <p:spPr>
          <a:xfrm>
            <a:off x="1484811" y="2529840"/>
            <a:ext cx="4114800" cy="378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RECONOCIDO</a:t>
            </a:r>
            <a:endParaRPr lang="es-CO" dirty="0"/>
          </a:p>
        </p:txBody>
      </p:sp>
      <p:pic>
        <p:nvPicPr>
          <p:cNvPr id="8" name="3 Imagen" descr="MEMBRETE CARTA eseHsanRafa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" r="77669" b="81723"/>
          <a:stretch/>
        </p:blipFill>
        <p:spPr bwMode="auto">
          <a:xfrm>
            <a:off x="0" y="-102261"/>
            <a:ext cx="1437816" cy="111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85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469</TotalTime>
  <Words>958</Words>
  <Application>Microsoft Office PowerPoint</Application>
  <PresentationFormat>Panorámica</PresentationFormat>
  <Paragraphs>593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8" baseType="lpstr">
      <vt:lpstr>Angsana New</vt:lpstr>
      <vt:lpstr>Arial</vt:lpstr>
      <vt:lpstr>Arial Narrow</vt:lpstr>
      <vt:lpstr>Calibri</vt:lpstr>
      <vt:lpstr>Candara</vt:lpstr>
      <vt:lpstr>Times New Roman</vt:lpstr>
      <vt:lpstr>Trebuchet MS</vt:lpstr>
      <vt:lpstr>Verdana</vt:lpstr>
      <vt:lpstr>Wingdings 3</vt:lpstr>
      <vt:lpstr>Faceta</vt:lpstr>
      <vt:lpstr>Presentación de PowerPoint</vt:lpstr>
      <vt:lpstr>E.S.E. HOSPITAL DEPARTAMENTAL SAN RAFAEL DE FUNDACION</vt:lpstr>
      <vt:lpstr>INGRESOS</vt:lpstr>
      <vt:lpstr>GASTOS COMPROMETIDOS</vt:lpstr>
      <vt:lpstr>EJECUCION PRESUPUESTAL TRIMESTRAL ACUMULADA 2017</vt:lpstr>
      <vt:lpstr>FACTURACION</vt:lpstr>
      <vt:lpstr>CARTERA </vt:lpstr>
      <vt:lpstr>PASIVOS</vt:lpstr>
      <vt:lpstr>EQUILIBRIO PRESUPUESTAL</vt:lpstr>
      <vt:lpstr>INDICADORES FINANCIEROS</vt:lpstr>
      <vt:lpstr>PRODUCCION</vt:lpstr>
      <vt:lpstr>PRODUCCION</vt:lpstr>
      <vt:lpstr>JURIDICA</vt:lpstr>
      <vt:lpstr>JURIDICA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ASUS X441S</dc:creator>
  <cp:lastModifiedBy>Windows User</cp:lastModifiedBy>
  <cp:revision>39</cp:revision>
  <dcterms:created xsi:type="dcterms:W3CDTF">2017-12-19T05:48:11Z</dcterms:created>
  <dcterms:modified xsi:type="dcterms:W3CDTF">2018-06-28T19:05:45Z</dcterms:modified>
</cp:coreProperties>
</file>