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Montserrat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Merriweather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A8FB840-B343-4E61-9B50-FC42A46928C1}">
  <a:tblStyle styleId="{0A8FB840-B343-4E61-9B50-FC42A46928C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01D06D6-AAA2-4819-9639-66E954BBF3B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regular.fntdata"/><Relationship Id="rId20" Type="http://schemas.openxmlformats.org/officeDocument/2006/relationships/slide" Target="slides/slide14.xml"/><Relationship Id="rId42" Type="http://schemas.openxmlformats.org/officeDocument/2006/relationships/font" Target="fonts/Merriweather-italic.fntdata"/><Relationship Id="rId41" Type="http://schemas.openxmlformats.org/officeDocument/2006/relationships/font" Target="fonts/Merriweather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Merriweather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Montserrat-bold.fntdata"/><Relationship Id="rId10" Type="http://schemas.openxmlformats.org/officeDocument/2006/relationships/slide" Target="slides/slide4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8912d804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8912d804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2e814432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2e814432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912d8047_0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912d8047_0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984d4aa3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8984d4aa3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984d4aa3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8984d4aa3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8984d4aa3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8984d4aa3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912d8047_0_1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8912d8047_0_1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8912d8047_0_1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8912d8047_0_1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8912d8047_0_1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8912d8047_0_1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ac605f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1ac605f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2e814432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2e814432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2e81443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2e81443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46517f4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46517f4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2e814432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2e814432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1ac605fa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1ac605fa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2e81443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2e81443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8912d8047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8912d8047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8912d8047_0_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8912d8047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912d8047_0_1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912d8047_0_1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8912d8047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8912d8047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912d8047_0_1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912d8047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912d8047_0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8912d8047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912d8047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912d8047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8912d8047_0_1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8912d8047_0_1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5.png"/><Relationship Id="rId8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2.png"/><Relationship Id="rId13" Type="http://schemas.openxmlformats.org/officeDocument/2006/relationships/image" Target="../media/image36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15" Type="http://schemas.openxmlformats.org/officeDocument/2006/relationships/image" Target="../media/image42.png"/><Relationship Id="rId14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39.png"/><Relationship Id="rId7" Type="http://schemas.openxmlformats.org/officeDocument/2006/relationships/image" Target="../media/image31.png"/><Relationship Id="rId8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75" y="847350"/>
            <a:ext cx="8090251" cy="34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PASIVOS VS PROCESOS JURÍDICOS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857025" y="1499675"/>
            <a:ext cx="58623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Procesos 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Jurídicos</a:t>
            </a:r>
            <a:r>
              <a:rPr lang="en-GB">
                <a:latin typeface="Lato"/>
                <a:ea typeface="Lato"/>
                <a:cs typeface="Lato"/>
                <a:sym typeface="Lato"/>
              </a:rPr>
              <a:t> cancelados: $5.033.586.877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Procesos Jurídicos reconocidos a junio de 2016: $994.000.000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Procesos Reconocidos dentro del pasivo entre 1 julio de 2016 a 31 de marzo 2020: $4.039.586.877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DIAN vigencias anteriores cancelados: $560.000.000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Estampillas vigencias anteriores cancelados: $406.997.446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PRODUCCIÓN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3"/>
          <p:cNvCxnSpPr/>
          <p:nvPr/>
        </p:nvCxnSpPr>
        <p:spPr>
          <a:xfrm>
            <a:off x="509265" y="1624875"/>
            <a:ext cx="0" cy="3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3"/>
          <p:cNvCxnSpPr/>
          <p:nvPr/>
        </p:nvCxnSpPr>
        <p:spPr>
          <a:xfrm>
            <a:off x="8634725" y="1516925"/>
            <a:ext cx="0" cy="3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3"/>
          <p:cNvCxnSpPr/>
          <p:nvPr/>
        </p:nvCxnSpPr>
        <p:spPr>
          <a:xfrm>
            <a:off x="509775" y="4913450"/>
            <a:ext cx="79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20" name="Google Shape;220;p23"/>
          <p:cNvGraphicFramePr/>
          <p:nvPr/>
        </p:nvGraphicFramePr>
        <p:xfrm>
          <a:off x="1129088" y="82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2911375"/>
                <a:gridCol w="825500"/>
                <a:gridCol w="825500"/>
                <a:gridCol w="825500"/>
                <a:gridCol w="825500"/>
                <a:gridCol w="825500"/>
              </a:tblGrid>
              <a:tr h="287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b="1" sz="13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Camas de hospitalización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de egresos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4.512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4.682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5.557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7.651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8.14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Porcentaje Ocupacional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89,95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87,77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91,47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97,14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98,15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Promedio Dias Estancia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2,78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2,62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2,32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1,97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2,06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Giro Cama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115,69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120,05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142,49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162,79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173,19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Consultas Electivas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14.841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14.417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17.418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20.166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23.843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Consultas de medicina general urgentes realizadas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9.883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13.632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13.385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17.883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20.362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Consultas de medicina especializada urgentes realizadas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10.21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11.426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12.256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16.196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18.003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de cirugías realizadas (Sin incluir partos y cesáreas)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1.203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1.28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2.254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2.231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2.207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Numero de partos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1.003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985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1.282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1.634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1.794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% Partos por cesárea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50,35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50,66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47,43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54,83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50,28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Exámenes de laboratorio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57.184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42.89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50.552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71.947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115.533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Número de imágenes diagnósticas tomadas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11.744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11.341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13.071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17.041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29.371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Dosis de biológico aplicadas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1.906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2.45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3.161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3.507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Producción Equivalente UVR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804.893,80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792.347,77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1.002.345,84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1.203.911,40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1.482.132,52</a:t>
                      </a:r>
                      <a:endParaRPr sz="10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PRODUCCIÓN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509775" y="1643750"/>
            <a:ext cx="81249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Hubo un incremento del 20.6% de las actividades relacionadas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la prestación de servicios de salud.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aumentó la oferta de las consulta especializadas de urgencias en 3.944, lo que corresponde a un 32% y en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externa hubo un incremento del 15% lo equivale a 2.748 consultas adicionales con respecto a la vigencia anterior.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mejoró el giro cama aumentando el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número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egresos en un 14.2% frente al año anterior, pero disminuyendo el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número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días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estancia en 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proporción</a:t>
            </a: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 año 2017.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PAMEC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AUTOEVALUACIÓN 2019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800" y="1307850"/>
            <a:ext cx="4189500" cy="36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SEGURIDAD DEL PACIENTE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40" name="Google Shape;2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>
            <p:ph idx="1" type="body"/>
          </p:nvPr>
        </p:nvSpPr>
        <p:spPr>
          <a:xfrm>
            <a:off x="509775" y="1338950"/>
            <a:ext cx="81249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Fortalecimiento del programa de seguridad de paciente con la implementación de estrategias puntuales, logrando minimizar la ocurrencia de eventos adversos.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2" name="Google Shape;242;p26"/>
          <p:cNvGrpSpPr/>
          <p:nvPr/>
        </p:nvGrpSpPr>
        <p:grpSpPr>
          <a:xfrm>
            <a:off x="2514916" y="2186625"/>
            <a:ext cx="3864709" cy="2526425"/>
            <a:chOff x="2514916" y="2186625"/>
            <a:chExt cx="3864709" cy="2526425"/>
          </a:xfrm>
        </p:grpSpPr>
        <p:pic>
          <p:nvPicPr>
            <p:cNvPr id="243" name="Google Shape;24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1725" y="2186625"/>
              <a:ext cx="3827899" cy="25264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4" name="Google Shape;244;p26"/>
            <p:cNvGrpSpPr/>
            <p:nvPr/>
          </p:nvGrpSpPr>
          <p:grpSpPr>
            <a:xfrm>
              <a:off x="2514916" y="3823350"/>
              <a:ext cx="1336874" cy="745200"/>
              <a:chOff x="2514916" y="3823350"/>
              <a:chExt cx="1336874" cy="745200"/>
            </a:xfrm>
          </p:grpSpPr>
          <p:sp>
            <p:nvSpPr>
              <p:cNvPr id="245" name="Google Shape;245;p26"/>
              <p:cNvSpPr/>
              <p:nvPr/>
            </p:nvSpPr>
            <p:spPr>
              <a:xfrm>
                <a:off x="2596574" y="3823350"/>
                <a:ext cx="1219500" cy="745200"/>
              </a:xfrm>
              <a:prstGeom prst="roundRect">
                <a:avLst>
                  <a:gd fmla="val 16667" name="adj"/>
                </a:avLst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6" name="Google Shape;246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514916" y="3910053"/>
                <a:ext cx="1336874" cy="576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7" name="Google Shape;247;p26"/>
            <p:cNvGrpSpPr/>
            <p:nvPr/>
          </p:nvGrpSpPr>
          <p:grpSpPr>
            <a:xfrm>
              <a:off x="5543609" y="3800747"/>
              <a:ext cx="750600" cy="750600"/>
              <a:chOff x="5535331" y="3786950"/>
              <a:chExt cx="750600" cy="750600"/>
            </a:xfrm>
          </p:grpSpPr>
          <p:sp>
            <p:nvSpPr>
              <p:cNvPr id="248" name="Google Shape;248;p26"/>
              <p:cNvSpPr/>
              <p:nvPr/>
            </p:nvSpPr>
            <p:spPr>
              <a:xfrm>
                <a:off x="5535331" y="3786950"/>
                <a:ext cx="750600" cy="750600"/>
              </a:xfrm>
              <a:prstGeom prst="flowChartConnector">
                <a:avLst/>
              </a:prstGeom>
              <a:solidFill>
                <a:srgbClr val="07376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9" name="Google Shape;249;p2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98125" y="3949750"/>
                <a:ext cx="434925" cy="434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TALENTO HUMANO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7"/>
          <p:cNvCxnSpPr/>
          <p:nvPr/>
        </p:nvCxnSpPr>
        <p:spPr>
          <a:xfrm>
            <a:off x="509265" y="1624875"/>
            <a:ext cx="0" cy="3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7"/>
          <p:cNvCxnSpPr/>
          <p:nvPr/>
        </p:nvCxnSpPr>
        <p:spPr>
          <a:xfrm>
            <a:off x="8634725" y="1516925"/>
            <a:ext cx="0" cy="3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7"/>
          <p:cNvCxnSpPr/>
          <p:nvPr/>
        </p:nvCxnSpPr>
        <p:spPr>
          <a:xfrm>
            <a:off x="509775" y="4913450"/>
            <a:ext cx="79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9" name="Google Shape;259;p27"/>
          <p:cNvGraphicFramePr/>
          <p:nvPr/>
        </p:nvGraphicFramePr>
        <p:xfrm>
          <a:off x="509250" y="117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2858400"/>
                <a:gridCol w="2648525"/>
                <a:gridCol w="1619100"/>
                <a:gridCol w="999450"/>
              </a:tblGrid>
              <a:tr h="35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</a:rPr>
                        <a:t>CARGO</a:t>
                      </a:r>
                      <a:endParaRPr b="1" sz="1100">
                        <a:solidFill>
                          <a:srgbClr val="1C4587"/>
                        </a:solidFill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</a:rPr>
                        <a:t>OCUPACIÓN</a:t>
                      </a:r>
                      <a:endParaRPr b="1" sz="1100">
                        <a:solidFill>
                          <a:srgbClr val="1C4587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</a:rPr>
                        <a:t>CLASIFICACIÓN</a:t>
                      </a:r>
                      <a:endParaRPr b="1" sz="1100">
                        <a:solidFill>
                          <a:srgbClr val="1C4587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1C4587"/>
                          </a:solidFill>
                        </a:rPr>
                        <a:t>Nº CARGOS</a:t>
                      </a:r>
                      <a:endParaRPr b="1" sz="1100">
                        <a:solidFill>
                          <a:srgbClr val="1C4587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Gerente Empresa Social del Estado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Gerente Empresa Social del Estado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Libre Nombramiento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Profesional Universitario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Profesional Universitario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Provisionalidad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Tecnico Administrativo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Otro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Carrera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Auxiliar Administrativo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Otro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Provisionalidad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Profesional Universitario Area Salud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Bacteriologo y Laboratorista Clínico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Provisionalidad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Profesional Universitario Area Salud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Nutrición Dentista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Carrera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Enfermero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Enfermería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Carrera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Tecnico Area Salud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Radiologia e Imagenes Diagnósticas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Provisionalidad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Auxiliar Area Salud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Auxiliar Enfermeria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Provisionalidad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8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Auxiliar Area Salud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Auxiliar Enfermeria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Carrera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>
            <p:ph type="ctrTitle"/>
          </p:nvPr>
        </p:nvSpPr>
        <p:spPr>
          <a:xfrm>
            <a:off x="3537150" y="15022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9FC5E8"/>
                </a:solidFill>
                <a:latin typeface="Merriweather"/>
                <a:ea typeface="Merriweather"/>
                <a:cs typeface="Merriweather"/>
                <a:sym typeface="Merriweather"/>
              </a:rPr>
              <a:t>DOTACIONES</a:t>
            </a:r>
            <a:endParaRPr b="1" sz="36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FC5E8"/>
                </a:solidFill>
                <a:latin typeface="Merriweather"/>
                <a:ea typeface="Merriweather"/>
                <a:cs typeface="Merriweather"/>
                <a:sym typeface="Merriweather"/>
              </a:rPr>
              <a:t>Area Administrativa</a:t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9FC5E8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65" name="Google Shape;2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739" y="150725"/>
            <a:ext cx="1162964" cy="5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9"/>
          <p:cNvSpPr txBox="1"/>
          <p:nvPr>
            <p:ph idx="4294967295" type="ctrTitle"/>
          </p:nvPr>
        </p:nvSpPr>
        <p:spPr>
          <a:xfrm>
            <a:off x="798175" y="4419600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Administrativa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201" y="897663"/>
            <a:ext cx="6777599" cy="33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 txBox="1"/>
          <p:nvPr>
            <p:ph idx="4294967295" type="ctrTitle"/>
          </p:nvPr>
        </p:nvSpPr>
        <p:spPr>
          <a:xfrm>
            <a:off x="798175" y="4367719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Consulta Externa</a:t>
            </a:r>
            <a:endParaRPr b="1" sz="1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663" y="805288"/>
            <a:ext cx="2872325" cy="18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2875"/>
            <a:ext cx="2512300" cy="18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4700" y="804825"/>
            <a:ext cx="2301964" cy="18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814925"/>
            <a:ext cx="1767300" cy="13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9700" y="2815900"/>
            <a:ext cx="1767304" cy="13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23499" y="2815900"/>
            <a:ext cx="1924960" cy="13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 txBox="1"/>
          <p:nvPr>
            <p:ph idx="4294967295" type="ctrTitle"/>
          </p:nvPr>
        </p:nvSpPr>
        <p:spPr>
          <a:xfrm>
            <a:off x="798175" y="4367719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Sala de Recuperación</a:t>
            </a:r>
            <a:endParaRPr b="1" sz="18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5" name="Google Shape;2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800" y="813202"/>
            <a:ext cx="6596399" cy="351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3126149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Rendición</a:t>
            </a:r>
            <a:r>
              <a:rPr lang="en-GB">
                <a:latin typeface="Merriweather"/>
                <a:ea typeface="Merriweather"/>
                <a:cs typeface="Merriweather"/>
                <a:sym typeface="Merriweather"/>
              </a:rPr>
              <a:t> de Cuentas 2019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0" name="Google Shape;140;p14"/>
          <p:cNvSpPr txBox="1"/>
          <p:nvPr>
            <p:ph idx="4294967295" type="subTitle"/>
          </p:nvPr>
        </p:nvSpPr>
        <p:spPr>
          <a:xfrm>
            <a:off x="3151326" y="3364631"/>
            <a:ext cx="56829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/>
              <a:t>E.S.E. Hospital Departamental  San Rafael de Fundación</a:t>
            </a:r>
            <a:endParaRPr sz="1800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866888"/>
            <a:ext cx="2821349" cy="280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 txBox="1"/>
          <p:nvPr>
            <p:ph idx="4294967295" type="ctrTitle"/>
          </p:nvPr>
        </p:nvSpPr>
        <p:spPr>
          <a:xfrm>
            <a:off x="79350" y="4267394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Urgencia - Hospitalizacion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3" name="Google Shape;3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04800"/>
            <a:ext cx="12853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063" y="804800"/>
            <a:ext cx="11811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9826" y="800025"/>
            <a:ext cx="11430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6975" y="1218875"/>
            <a:ext cx="1171575" cy="16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875" y="2316788"/>
            <a:ext cx="1162050" cy="152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95400" y="2309787"/>
            <a:ext cx="11144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09838" y="2316788"/>
            <a:ext cx="1152525" cy="9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7847" y="1218887"/>
            <a:ext cx="1351375" cy="17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35472" y="2850025"/>
            <a:ext cx="17430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95575" y="2876300"/>
            <a:ext cx="15477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62338" y="2876300"/>
            <a:ext cx="192061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59225" y="1218875"/>
            <a:ext cx="1547750" cy="16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 txBox="1"/>
          <p:nvPr>
            <p:ph idx="4294967295" type="ctrTitle"/>
          </p:nvPr>
        </p:nvSpPr>
        <p:spPr>
          <a:xfrm>
            <a:off x="265050" y="4392519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1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Urgencia -Hospitalización</a:t>
            </a:r>
            <a:endParaRPr b="1" sz="21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2" name="Google Shape;3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707937"/>
            <a:ext cx="33623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9525" y="707925"/>
            <a:ext cx="13525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2075" y="728600"/>
            <a:ext cx="14097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3725" y="2736748"/>
            <a:ext cx="3400425" cy="16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26075" y="2736750"/>
            <a:ext cx="3036386" cy="16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5125" y="728600"/>
            <a:ext cx="1949025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4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4"/>
          <p:cNvSpPr txBox="1"/>
          <p:nvPr>
            <p:ph idx="4294967295" type="ctrTitle"/>
          </p:nvPr>
        </p:nvSpPr>
        <p:spPr>
          <a:xfrm>
            <a:off x="798175" y="4367719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Equipos biomedicos</a:t>
            </a:r>
            <a:endParaRPr b="1" sz="1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5" name="Google Shape;3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50" y="296650"/>
            <a:ext cx="33528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450" y="329987"/>
            <a:ext cx="31813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6075" y="2367475"/>
            <a:ext cx="27813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038" y="2062675"/>
            <a:ext cx="324802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8375" y="2517000"/>
            <a:ext cx="2503475" cy="18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5"/>
          <p:cNvSpPr txBox="1"/>
          <p:nvPr>
            <p:ph idx="4294967295" type="ctrTitle"/>
          </p:nvPr>
        </p:nvSpPr>
        <p:spPr>
          <a:xfrm>
            <a:off x="798175" y="4367719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Area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Habitaciones VIP</a:t>
            </a:r>
            <a:endParaRPr b="1" sz="18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7" name="Google Shape;3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3800" y="813202"/>
            <a:ext cx="6596399" cy="351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 txBox="1"/>
          <p:nvPr>
            <p:ph idx="4294967295" type="ctrTitle"/>
          </p:nvPr>
        </p:nvSpPr>
        <p:spPr>
          <a:xfrm>
            <a:off x="575075" y="4144644"/>
            <a:ext cx="4997400" cy="5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Transporte Asistencial</a:t>
            </a:r>
            <a:endParaRPr b="1" sz="24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B5394"/>
                </a:solidFill>
                <a:latin typeface="Merriweather"/>
                <a:ea typeface="Merriweather"/>
                <a:cs typeface="Merriweather"/>
                <a:sym typeface="Merriweather"/>
              </a:rPr>
              <a:t>2 basicas - 2 medicalizadas</a:t>
            </a:r>
            <a:endParaRPr b="1" sz="1800">
              <a:solidFill>
                <a:srgbClr val="0B539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FC5E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350" y="1676400"/>
            <a:ext cx="32766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000" y="1062125"/>
            <a:ext cx="4734950" cy="28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739" y="150725"/>
            <a:ext cx="1162964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7"/>
          <p:cNvSpPr txBox="1"/>
          <p:nvPr>
            <p:ph type="title"/>
          </p:nvPr>
        </p:nvSpPr>
        <p:spPr>
          <a:xfrm>
            <a:off x="2737775" y="1801650"/>
            <a:ext cx="3322500" cy="7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erriweather"/>
                <a:ea typeface="Merriweather"/>
                <a:cs typeface="Merriweather"/>
                <a:sym typeface="Merriweather"/>
              </a:rPr>
              <a:t>GRACIAS</a:t>
            </a:r>
            <a:endParaRPr sz="4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4" name="Google Shape;364;p37"/>
          <p:cNvSpPr txBox="1"/>
          <p:nvPr>
            <p:ph idx="4294967295" type="subTitle"/>
          </p:nvPr>
        </p:nvSpPr>
        <p:spPr>
          <a:xfrm>
            <a:off x="3247850" y="376927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DARWIN AVILA SIERRA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Gerente</a:t>
            </a:r>
            <a:endParaRPr/>
          </a:p>
        </p:txBody>
      </p:sp>
      <p:pic>
        <p:nvPicPr>
          <p:cNvPr id="365" name="Google Shape;36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125" y="997875"/>
            <a:ext cx="2432974" cy="241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INGRESOS RECONOCIDOS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5"/>
          <p:cNvCxnSpPr/>
          <p:nvPr/>
        </p:nvCxnSpPr>
        <p:spPr>
          <a:xfrm>
            <a:off x="509265" y="1624875"/>
            <a:ext cx="0" cy="3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8634725" y="1516925"/>
            <a:ext cx="0" cy="3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509775" y="4913450"/>
            <a:ext cx="79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51" name="Google Shape;151;p15"/>
          <p:cNvGraphicFramePr/>
          <p:nvPr/>
        </p:nvGraphicFramePr>
        <p:xfrm>
          <a:off x="509275" y="11788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3876900"/>
                <a:gridCol w="793975"/>
                <a:gridCol w="793975"/>
                <a:gridCol w="793975"/>
                <a:gridCol w="793975"/>
                <a:gridCol w="1072700"/>
              </a:tblGrid>
              <a:tr h="309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b="1" sz="11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Ingreso Total Reconocido Excluye CxC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9.807.538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10.108.509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13.087.330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17.783.682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20.289.828,4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Venta de Servicios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9.462.605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9.939.083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12.674.299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17.113.284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19.902.457,42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Atención a población pobre en lo no cubierto con subsidios a la demanda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585.252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1.145.549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764.139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1.556.808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2.287.385,29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Subsidiado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8.047.695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7.788.839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10.743.198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15.054.428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16.686.747,65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Contributivo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35.238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927.532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909.56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299.708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643.766,31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Otras ventas de servicios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794.419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77.163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257.402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202.34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284.558,18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Aportes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292.07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156.138,27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Otros Ingresos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52.863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169.426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256.893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514.26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231.232,7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Cuentas por cobrar Otras vigencias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532.094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1.321.841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3.669.553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4.706.268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9.133.794,37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Ingreso Total Reconocido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10.339.632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11.430.350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16.756.883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22.489.950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29.423.622,77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INGRESOS RECAUDADOS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6"/>
          <p:cNvCxnSpPr/>
          <p:nvPr/>
        </p:nvCxnSpPr>
        <p:spPr>
          <a:xfrm>
            <a:off x="509265" y="1624875"/>
            <a:ext cx="0" cy="318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8634725" y="1516925"/>
            <a:ext cx="0" cy="3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509775" y="4913450"/>
            <a:ext cx="79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61" name="Google Shape;161;p16"/>
          <p:cNvGraphicFramePr/>
          <p:nvPr/>
        </p:nvGraphicFramePr>
        <p:xfrm>
          <a:off x="530700" y="11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3866675"/>
                <a:gridCol w="791875"/>
                <a:gridCol w="791875"/>
                <a:gridCol w="791875"/>
                <a:gridCol w="791875"/>
                <a:gridCol w="1069875"/>
              </a:tblGrid>
              <a:tr h="38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b="1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Ingreso Total Recaudado Excluye CxC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7.203.450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5.299.049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5.348.447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8.930.550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9.177.226,16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Venta de Servicios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6.858.517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5.129.624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4.935.415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8.260.152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8.789.855,18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Atención a población pobre en lo no cubierto con subsidios a la demanda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585.252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681.975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283.519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613.897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339.958,02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Subsidiado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5.792.450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4.253.071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4.582.722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7.476.300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8.268.470,68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Contributivo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25.867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126.182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6.034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89.305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144.431,96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Otras ventas de servicios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454.949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68.396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63.14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80.65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36.994,52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Aportes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292.07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156.138,27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Otros Ingresos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52.863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169.426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256.893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514.26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231.232,7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Cuentas por cobrar Otras vigencias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532.094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1.321.841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3.669.553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4.706.268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9.133.794,37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8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Ingreso Total Recaudado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7.735.544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6.620.891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9.018.000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13.636.818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18.311.020,52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GASTOS COMPROMETIDOS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8634725" y="1516925"/>
            <a:ext cx="0" cy="31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69" name="Google Shape;169;p17"/>
          <p:cNvGraphicFramePr/>
          <p:nvPr/>
        </p:nvGraphicFramePr>
        <p:xfrm>
          <a:off x="509750" y="117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3242275"/>
                <a:gridCol w="964975"/>
                <a:gridCol w="964975"/>
                <a:gridCol w="964975"/>
                <a:gridCol w="964975"/>
                <a:gridCol w="1022850"/>
              </a:tblGrid>
              <a:tr h="349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b="1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Gastos Total Comprometido Excluye CxP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8.481.522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8.737.130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8.891.915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12.847.725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12.621.189,99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 de Funcionamiento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7.048.370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7.260.377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7.779.804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11.150.006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10.057.448,67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Gastos de Personal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5.458.315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5.231.661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5.467.228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6.082.030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7.599.898,78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 de Personal de Planta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793.672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818.53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777.675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757.536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801.324,28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Servicios Personales Indirectos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4.664.643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4.413.132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4.689.553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5.324.494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6.798.574,5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 de Sueldos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387.139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401.951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391.332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381.454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402.848,2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Gastos Generales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1.550.055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1.257.708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1.215.420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1.811.075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2.263.339,54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Gastos de Operación y Prestación de Servicios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1.433.152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1.476.753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1.112.111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1.697.719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2.563.741,33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Otros Gastos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40.000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771.008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1.097.157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3.256.901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194.210,35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Cuentas por Pagar Vigencias Anteriores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1.359.617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1.080.609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1.202.510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3.038.221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2.409.631,15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9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Gastos Totales con Cuentas por Pagar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9.841.139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9.817.739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10.094.425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15.885.946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15.030.821,15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17"/>
          <p:cNvSpPr txBox="1"/>
          <p:nvPr/>
        </p:nvSpPr>
        <p:spPr>
          <a:xfrm>
            <a:off x="530475" y="4600050"/>
            <a:ext cx="1614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MILES DE PESOS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EQUILIBRIO PRESUPUESTAL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100" y="1121950"/>
            <a:ext cx="6581775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CARTERA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19"/>
          <p:cNvGraphicFramePr/>
          <p:nvPr/>
        </p:nvGraphicFramePr>
        <p:xfrm>
          <a:off x="1297488" y="91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1618450"/>
                <a:gridCol w="697625"/>
                <a:gridCol w="697625"/>
                <a:gridCol w="697625"/>
                <a:gridCol w="697625"/>
                <a:gridCol w="697625"/>
              </a:tblGrid>
              <a:tr h="191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sz="10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Cartera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7.169.195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10.244.078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11.743.791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15.259.688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21.231.868,66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575.895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883.226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2.096.829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3.114.622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1.208.215,78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2.028.193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3.926.234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5.367.362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4.730.521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15.554.308,16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4.565.107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5.434.619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4.279.600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7.414.545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4.469.344,72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Subsidiado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5.893.003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8.333.984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8.688.313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11.859.886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16.793.928,94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570.369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464.274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1.822.457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2.725.225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1.207.986,89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1.684.877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3.071.494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3.684.810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3.498.036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13.143.021,22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3.637.758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4.798.216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3.181.045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5.636.624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2.442.920,83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Población Pobre No Asegurada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743.63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857.296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791.697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1.057.740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1.930.780,36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59.77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217.67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271.843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403.804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116.53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685.773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1.184.106,07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743.63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393.722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457.498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100.124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746.674,29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Régimen Contributivo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161.926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954.42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1.427.051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1.921.714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1.726.982,27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5.526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356.029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34.813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69.824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3.845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445.322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777.945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424.839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620.593,58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152.555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153.069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614.293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1.427.051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1.106.388,69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SOAT ECAT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342.43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71.614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62.638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65.531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118.673,82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339.471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62.638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3.967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53.143,14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2.959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71.614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61.564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65.530,68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Otros Deudores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28.206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26.764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774.092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354.818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633.343,37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&lt; 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3.153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21.889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47.729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228,89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61 a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5.614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725.439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117.906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525.284,26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 360 dias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28.206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17.997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26.764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189.183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107.830,22</a:t>
                      </a:r>
                      <a:endParaRPr sz="6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19"/>
          <p:cNvSpPr txBox="1"/>
          <p:nvPr/>
        </p:nvSpPr>
        <p:spPr>
          <a:xfrm>
            <a:off x="6618375" y="1444625"/>
            <a:ext cx="24294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Cartera: a 15 de mayo de 2020: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$18. 864.393.278, de los cuales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ato"/>
                <a:ea typeface="Lato"/>
                <a:cs typeface="Lato"/>
                <a:sym typeface="Lato"/>
              </a:rPr>
              <a:t>$3.737.911.477 pendientes por identificar.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PASIVOS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20"/>
          <p:cNvGraphicFramePr/>
          <p:nvPr/>
        </p:nvGraphicFramePr>
        <p:xfrm>
          <a:off x="509775" y="133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{0A8FB840-B343-4E61-9B50-FC42A46928C1}</a:tableStyleId>
              </a:tblPr>
              <a:tblGrid>
                <a:gridCol w="1691850"/>
                <a:gridCol w="1084000"/>
                <a:gridCol w="1084000"/>
                <a:gridCol w="1084000"/>
                <a:gridCol w="1084000"/>
                <a:gridCol w="1084000"/>
                <a:gridCol w="1013100"/>
              </a:tblGrid>
              <a:tr h="257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Variable</a:t>
                      </a:r>
                      <a:endParaRPr b="1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2014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2015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2016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2017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2018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C4587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2019</a:t>
                      </a:r>
                      <a:endParaRPr b="1" sz="1200">
                        <a:solidFill>
                          <a:srgbClr val="1C4587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Total Pasivo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2.534.853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3.429.995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5.744.705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5.227.751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3.128.785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1.854.075,7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Servicios Personales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651.563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1.036.795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1.864.045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Otros Acreedores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1.883.290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2.393.200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3.880.660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5.227.751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3.128.785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1.854.075,7</a:t>
                      </a:r>
                      <a:endParaRPr sz="11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pic>
        <p:nvPicPr>
          <p:cNvPr id="193" name="Google Shape;1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325" y="2526875"/>
            <a:ext cx="4724400" cy="24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Merriweather"/>
                <a:ea typeface="Merriweather"/>
                <a:cs typeface="Merriweather"/>
                <a:sym typeface="Merriweather"/>
              </a:rPr>
              <a:t>PASIVOS</a:t>
            </a:r>
            <a:endParaRPr b="1">
              <a:solidFill>
                <a:srgbClr val="07376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200" y="150725"/>
            <a:ext cx="1162945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425" y="2283075"/>
            <a:ext cx="4842375" cy="2535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21"/>
          <p:cNvGraphicFramePr/>
          <p:nvPr/>
        </p:nvGraphicFramePr>
        <p:xfrm>
          <a:off x="795775" y="114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{701D06D6-AAA2-4819-9639-66E954BBF3B7}</a:tableStyleId>
              </a:tblPr>
              <a:tblGrid>
                <a:gridCol w="1184825"/>
                <a:gridCol w="1362050"/>
                <a:gridCol w="1273450"/>
                <a:gridCol w="1273450"/>
                <a:gridCol w="1273450"/>
                <a:gridCol w="1273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2014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2017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2018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2019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r>
                        <a:rPr lang="en-GB"/>
                        <a:t>.534.853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3.429.995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9.784.291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5.227.751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3.128.785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1.854.075,7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2" name="Google Shape;202;p21"/>
          <p:cNvSpPr txBox="1"/>
          <p:nvPr/>
        </p:nvSpPr>
        <p:spPr>
          <a:xfrm>
            <a:off x="6132750" y="3423350"/>
            <a:ext cx="2825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Disminución del pasivo de 2016 a 2019 en </a:t>
            </a:r>
            <a:r>
              <a:rPr lang="en-GB" sz="1600">
                <a:latin typeface="Lato"/>
                <a:ea typeface="Lato"/>
                <a:cs typeface="Lato"/>
                <a:sym typeface="Lato"/>
              </a:rPr>
              <a:t>$</a:t>
            </a:r>
            <a:r>
              <a:rPr lang="en-GB" sz="1600">
                <a:latin typeface="Lato"/>
                <a:ea typeface="Lato"/>
                <a:cs typeface="Lato"/>
                <a:sym typeface="Lato"/>
              </a:rPr>
              <a:t>7.930.215,300.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De 2016 a 15 de mayo de 2020 $8.516.098-029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6394050" y="2427700"/>
            <a:ext cx="2303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Lato"/>
                <a:ea typeface="Lato"/>
                <a:cs typeface="Lato"/>
                <a:sym typeface="Lato"/>
              </a:rPr>
              <a:t>Pasivo a 15 de mayo de 2020: $1.268.192.971</a:t>
            </a:r>
            <a:r>
              <a:rPr b="1" lang="en-GB" sz="1300"/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